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7"/>
  </p:notesMasterIdLst>
  <p:sldIdLst>
    <p:sldId id="309" r:id="rId2"/>
    <p:sldId id="308" r:id="rId3"/>
    <p:sldId id="310" r:id="rId4"/>
    <p:sldId id="311" r:id="rId5"/>
    <p:sldId id="312" r:id="rId6"/>
    <p:sldId id="313" r:id="rId7"/>
    <p:sldId id="314" r:id="rId8"/>
    <p:sldId id="315" r:id="rId9"/>
    <p:sldId id="316" r:id="rId10"/>
    <p:sldId id="318" r:id="rId11"/>
    <p:sldId id="319" r:id="rId12"/>
    <p:sldId id="320" r:id="rId13"/>
    <p:sldId id="321" r:id="rId14"/>
    <p:sldId id="317" r:id="rId15"/>
    <p:sldId id="32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39" autoAdjust="0"/>
    <p:restoredTop sz="96408" autoAdjust="0"/>
  </p:normalViewPr>
  <p:slideViewPr>
    <p:cSldViewPr snapToGrid="0" snapToObjects="1">
      <p:cViewPr varScale="1">
        <p:scale>
          <a:sx n="140" d="100"/>
          <a:sy n="140" d="100"/>
        </p:scale>
        <p:origin x="216" y="408"/>
      </p:cViewPr>
      <p:guideLst/>
    </p:cSldViewPr>
  </p:slideViewPr>
  <p:outlineViewPr>
    <p:cViewPr>
      <p:scale>
        <a:sx n="33" d="100"/>
        <a:sy n="33" d="100"/>
      </p:scale>
      <p:origin x="0" y="-11706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48" d="100"/>
          <a:sy n="48" d="100"/>
        </p:scale>
        <p:origin x="2664" y="5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2.png>
</file>

<file path=ppt/media/image13.jpeg>
</file>

<file path=ppt/media/image14.jpeg>
</file>

<file path=ppt/media/image15.jpeg>
</file>

<file path=ppt/media/image16.jpg>
</file>

<file path=ppt/media/image17.png>
</file>

<file path=ppt/media/image18.jpg>
</file>

<file path=ppt/media/image19.jpg>
</file>

<file path=ppt/media/image20.jpg>
</file>

<file path=ppt/media/image21.jp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8F3527-BB28-884B-A511-C22C3DCF5453}" type="datetimeFigureOut">
              <a:rPr lang="en-US" smtClean="0"/>
              <a:t>7/24/20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BF1341-3AFE-B447-A831-9671D6A70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407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2271" y="2866618"/>
            <a:ext cx="4317562" cy="431756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12827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43181" y="505595"/>
            <a:ext cx="10583064" cy="617838"/>
          </a:xfrm>
        </p:spPr>
        <p:txBody>
          <a:bodyPr anchor="b">
            <a:noAutofit/>
          </a:bodyPr>
          <a:lstStyle>
            <a:lvl1pPr algn="l">
              <a:defRPr sz="3000" b="1" cap="none" baseline="0">
                <a:latin typeface="Arial" charset="0"/>
              </a:defRPr>
            </a:lvl1pPr>
          </a:lstStyle>
          <a:p>
            <a:r>
              <a:rPr lang="en-US" dirty="0"/>
              <a:t>Title Here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43182" y="1720793"/>
            <a:ext cx="5875975" cy="3246670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200" baseline="0">
                <a:solidFill>
                  <a:schemeClr val="accent1"/>
                </a:solidFill>
                <a:latin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Subtitle Here</a:t>
            </a:r>
          </a:p>
        </p:txBody>
      </p:sp>
      <p:sp>
        <p:nvSpPr>
          <p:cNvPr id="32" name="Date Placeholder 31"/>
          <p:cNvSpPr>
            <a:spLocks noGrp="1"/>
          </p:cNvSpPr>
          <p:nvPr>
            <p:ph type="dt" sz="half" idx="12"/>
          </p:nvPr>
        </p:nvSpPr>
        <p:spPr>
          <a:xfrm>
            <a:off x="443182" y="5560503"/>
            <a:ext cx="3208124" cy="365125"/>
          </a:xfrm>
        </p:spPr>
        <p:txBody>
          <a:bodyPr/>
          <a:lstStyle>
            <a:lvl1pPr algn="l">
              <a:defRPr baseline="0">
                <a:solidFill>
                  <a:schemeClr val="tx1"/>
                </a:solidFill>
                <a:latin typeface="Arial" charset="0"/>
              </a:defRPr>
            </a:lvl1pPr>
          </a:lstStyle>
          <a:p>
            <a:fld id="{C1B74398-39EA-0749-9F74-6FE982C11DA9}" type="datetime2">
              <a:rPr lang="en-US" smtClean="0"/>
              <a:pPr/>
              <a:t>Friday, July 24, 2020</a:t>
            </a:fld>
            <a:endParaRPr lang="en-US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4" hasCustomPrompt="1"/>
          </p:nvPr>
        </p:nvSpPr>
        <p:spPr>
          <a:xfrm>
            <a:off x="443182" y="5126730"/>
            <a:ext cx="5875975" cy="420862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200" baseline="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 dirty="0"/>
              <a:t>Author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81" y="6178121"/>
            <a:ext cx="1948205" cy="63089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1392" y="6434371"/>
            <a:ext cx="1622935" cy="27242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64686" y="6425551"/>
            <a:ext cx="506186" cy="339956"/>
          </a:xfrm>
          <a:prstGeom prst="rect">
            <a:avLst/>
          </a:prstGeom>
        </p:spPr>
      </p:pic>
      <p:sp>
        <p:nvSpPr>
          <p:cNvPr id="14" name="Picture Placeholder 13"/>
          <p:cNvSpPr>
            <a:spLocks noGrp="1"/>
          </p:cNvSpPr>
          <p:nvPr>
            <p:ph type="pic" sz="quarter" idx="15"/>
          </p:nvPr>
        </p:nvSpPr>
        <p:spPr>
          <a:xfrm>
            <a:off x="6572250" y="1720850"/>
            <a:ext cx="5619750" cy="3840163"/>
          </a:xfrm>
          <a:solidFill>
            <a:schemeClr val="accent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2271" y="2866618"/>
            <a:ext cx="4317562" cy="431756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12827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43181" y="505595"/>
            <a:ext cx="6986319" cy="617838"/>
          </a:xfrm>
        </p:spPr>
        <p:txBody>
          <a:bodyPr anchor="b">
            <a:noAutofit/>
          </a:bodyPr>
          <a:lstStyle>
            <a:lvl1pPr algn="l">
              <a:defRPr sz="3000" b="1" cap="none" baseline="0">
                <a:latin typeface="Arial" charset="0"/>
              </a:defRPr>
            </a:lvl1pPr>
          </a:lstStyle>
          <a:p>
            <a:r>
              <a:rPr lang="en-US" dirty="0"/>
              <a:t>Questions?</a:t>
            </a:r>
          </a:p>
        </p:txBody>
      </p:sp>
      <p:sp>
        <p:nvSpPr>
          <p:cNvPr id="32" name="Date Placeholder 31"/>
          <p:cNvSpPr>
            <a:spLocks noGrp="1"/>
          </p:cNvSpPr>
          <p:nvPr>
            <p:ph type="dt" sz="half" idx="12"/>
          </p:nvPr>
        </p:nvSpPr>
        <p:spPr>
          <a:xfrm>
            <a:off x="4760743" y="6341667"/>
            <a:ext cx="3208124" cy="365125"/>
          </a:xfrm>
        </p:spPr>
        <p:txBody>
          <a:bodyPr/>
          <a:lstStyle>
            <a:lvl1pPr algn="ctr">
              <a:defRPr baseline="0">
                <a:solidFill>
                  <a:schemeClr val="tx1"/>
                </a:solidFill>
                <a:latin typeface="Arial" charset="0"/>
              </a:defRPr>
            </a:lvl1pPr>
          </a:lstStyle>
          <a:p>
            <a:fld id="{C1B74398-39EA-0749-9F74-6FE982C11DA9}" type="datetime2">
              <a:rPr lang="en-US" smtClean="0"/>
              <a:pPr/>
              <a:t>Friday, July 24, 2020</a:t>
            </a:fld>
            <a:endParaRPr lang="en-US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4" hasCustomPrompt="1"/>
          </p:nvPr>
        </p:nvSpPr>
        <p:spPr>
          <a:xfrm>
            <a:off x="7510538" y="145564"/>
            <a:ext cx="4360333" cy="661107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400" b="1" baseline="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 dirty="0"/>
              <a:t>Author</a:t>
            </a:r>
          </a:p>
          <a:p>
            <a:pPr lvl="0"/>
            <a:r>
              <a:rPr lang="en-US" dirty="0"/>
              <a:t>Title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81" y="6178121"/>
            <a:ext cx="1948205" cy="63089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1392" y="6434371"/>
            <a:ext cx="1622935" cy="27242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64686" y="6425551"/>
            <a:ext cx="506186" cy="339956"/>
          </a:xfrm>
          <a:prstGeom prst="rect">
            <a:avLst/>
          </a:prstGeom>
        </p:spPr>
      </p:pic>
      <p:sp>
        <p:nvSpPr>
          <p:cNvPr id="14" name="Picture Placeholder 13"/>
          <p:cNvSpPr>
            <a:spLocks noGrp="1"/>
          </p:cNvSpPr>
          <p:nvPr>
            <p:ph type="pic" sz="quarter" idx="15"/>
          </p:nvPr>
        </p:nvSpPr>
        <p:spPr>
          <a:xfrm>
            <a:off x="6572250" y="1720850"/>
            <a:ext cx="5619750" cy="3840163"/>
          </a:xfrm>
          <a:solidFill>
            <a:schemeClr val="accent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2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7510539" y="847492"/>
            <a:ext cx="4360333" cy="275941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200" baseline="0">
                <a:solidFill>
                  <a:srgbClr val="C00000"/>
                </a:solidFill>
              </a:defRPr>
            </a:lvl1pPr>
          </a:lstStyle>
          <a:p>
            <a:pPr lvl="0"/>
            <a:r>
              <a:rPr lang="en-US" dirty="0"/>
              <a:t>Contact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424849" y="1726357"/>
            <a:ext cx="5894308" cy="3834656"/>
          </a:xfrm>
        </p:spPr>
        <p:txBody>
          <a:bodyPr>
            <a:normAutofit/>
          </a:bodyPr>
          <a:lstStyle>
            <a:lvl1pPr marL="342900" indent="-342900">
              <a:buFont typeface="Arial" charset="0"/>
              <a:buChar char="•"/>
              <a:defRPr sz="2200" baseline="0">
                <a:solidFill>
                  <a:schemeClr val="accent1"/>
                </a:solidFill>
              </a:defRPr>
            </a:lvl1pPr>
            <a:lvl2pPr marL="685800" indent="-228600">
              <a:buFont typeface=".PingFangSC-Regular" charset="-122"/>
              <a:buChar char="－"/>
              <a:defRPr sz="2200" baseline="0">
                <a:solidFill>
                  <a:schemeClr val="accent1"/>
                </a:solidFill>
              </a:defRPr>
            </a:lvl2pPr>
            <a:lvl3pPr marL="1143000" indent="-228600">
              <a:buFont typeface="Arial" charset="0"/>
              <a:buChar char="•"/>
              <a:defRPr sz="2200" baseline="0">
                <a:solidFill>
                  <a:schemeClr val="accent1"/>
                </a:solidFill>
              </a:defRPr>
            </a:lvl3pPr>
            <a:lvl4pPr marL="1600200" indent="-228600">
              <a:buFont typeface=".PingFangSC-Regular" charset="-122"/>
              <a:buChar char="－"/>
              <a:defRPr sz="2200" baseline="0">
                <a:solidFill>
                  <a:schemeClr val="accent1"/>
                </a:solidFill>
              </a:defRPr>
            </a:lvl4pPr>
            <a:lvl5pPr marL="2057400" indent="-228600">
              <a:buFont typeface="Arial" charset="0"/>
              <a:buChar char="•"/>
              <a:defRPr sz="2200" baseline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Agenda Topics Covered: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1892" y="240539"/>
            <a:ext cx="11285837" cy="487490"/>
          </a:xfrm>
        </p:spPr>
        <p:txBody>
          <a:bodyPr>
            <a:normAutofit/>
          </a:bodyPr>
          <a:lstStyle>
            <a:lvl1pPr>
              <a:defRPr sz="2400" b="1" cap="none" baseline="0">
                <a:latin typeface="Arial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1892" y="966055"/>
            <a:ext cx="11285837" cy="5381694"/>
          </a:xfrm>
        </p:spPr>
        <p:txBody>
          <a:bodyPr/>
          <a:lstStyle>
            <a:lvl1pPr>
              <a:defRPr sz="2200" baseline="0">
                <a:solidFill>
                  <a:schemeClr val="tx1"/>
                </a:solidFill>
                <a:latin typeface="Arial" charset="0"/>
              </a:defRPr>
            </a:lvl1pPr>
            <a:lvl2pPr marL="685800" indent="-228600">
              <a:buFont typeface="PingFangSC-Regular" charset="-122"/>
              <a:buChar char="－"/>
              <a:defRPr sz="2000" baseline="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buFont typeface="Arial" charset="0"/>
              <a:buChar char="•"/>
              <a:defRPr sz="1800" baseline="0">
                <a:solidFill>
                  <a:schemeClr val="tx1"/>
                </a:solidFill>
                <a:latin typeface="Arial" charset="0"/>
              </a:defRPr>
            </a:lvl3pPr>
            <a:lvl4pPr marL="1657350" indent="-285750">
              <a:buFont typeface="PingFangSC-Regular" charset="-122"/>
              <a:buChar char="－"/>
              <a:defRPr sz="1600" baseline="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buFont typeface="Arial" charset="0"/>
              <a:buChar char="•"/>
              <a:defRPr sz="1400" baseline="0">
                <a:solidFill>
                  <a:schemeClr val="tx1"/>
                </a:solidFill>
                <a:latin typeface="Arial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1893" y="6467336"/>
            <a:ext cx="5223851" cy="311322"/>
          </a:xfrm>
        </p:spPr>
        <p:txBody>
          <a:bodyPr/>
          <a:lstStyle>
            <a:lvl1pPr algn="l">
              <a:defRPr baseline="0">
                <a:solidFill>
                  <a:schemeClr val="tx1"/>
                </a:solidFill>
                <a:latin typeface="Arial" charset="0"/>
              </a:defRPr>
            </a:lvl1pPr>
          </a:lstStyle>
          <a:p>
            <a:r>
              <a:rPr lang="en-US" dirty="0"/>
              <a:t>Talk Title Here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635743" y="6467336"/>
            <a:ext cx="714877" cy="303364"/>
          </a:xfrm>
        </p:spPr>
        <p:txBody>
          <a:bodyPr/>
          <a:lstStyle>
            <a:lvl1pPr algn="ctr">
              <a:defRPr sz="100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07E1C93C-5050-FC42-8F10-D22D4F119D1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-16475" y="735987"/>
            <a:ext cx="12208476" cy="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2310" y="6387401"/>
            <a:ext cx="1428001" cy="46243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1892" y="240539"/>
            <a:ext cx="11285837" cy="487490"/>
          </a:xfrm>
        </p:spPr>
        <p:txBody>
          <a:bodyPr>
            <a:normAutofit/>
          </a:bodyPr>
          <a:lstStyle>
            <a:lvl1pPr>
              <a:defRPr sz="2400" b="1" cap="none" baseline="0">
                <a:latin typeface="Arial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1892" y="966055"/>
            <a:ext cx="5564365" cy="5381694"/>
          </a:xfrm>
        </p:spPr>
        <p:txBody>
          <a:bodyPr/>
          <a:lstStyle>
            <a:lvl1pPr>
              <a:defRPr sz="2200" baseline="0">
                <a:solidFill>
                  <a:schemeClr val="tx1"/>
                </a:solidFill>
                <a:latin typeface="Arial" charset="0"/>
              </a:defRPr>
            </a:lvl1pPr>
            <a:lvl2pPr marL="685800" indent="-228600">
              <a:buFont typeface="PingFangSC-Regular" charset="-122"/>
              <a:buChar char="－"/>
              <a:defRPr sz="2000" baseline="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buFont typeface="Arial" charset="0"/>
              <a:buChar char="•"/>
              <a:defRPr sz="1800" baseline="0">
                <a:solidFill>
                  <a:schemeClr val="tx1"/>
                </a:solidFill>
                <a:latin typeface="Arial" charset="0"/>
              </a:defRPr>
            </a:lvl3pPr>
            <a:lvl4pPr marL="1657350" indent="-285750">
              <a:buFont typeface="PingFangSC-Regular" charset="-122"/>
              <a:buChar char="－"/>
              <a:defRPr sz="1600" baseline="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buFont typeface="Arial" charset="0"/>
              <a:buChar char="•"/>
              <a:defRPr sz="1400" baseline="0">
                <a:solidFill>
                  <a:schemeClr val="tx1"/>
                </a:solidFill>
                <a:latin typeface="Arial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1893" y="6467336"/>
            <a:ext cx="5223851" cy="311322"/>
          </a:xfrm>
        </p:spPr>
        <p:txBody>
          <a:bodyPr/>
          <a:lstStyle>
            <a:lvl1pPr algn="l">
              <a:defRPr baseline="0">
                <a:solidFill>
                  <a:schemeClr val="tx1"/>
                </a:solidFill>
                <a:latin typeface="Arial" charset="0"/>
              </a:defRPr>
            </a:lvl1pPr>
          </a:lstStyle>
          <a:p>
            <a:r>
              <a:rPr lang="en-US" dirty="0"/>
              <a:t>Talk Title Here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635743" y="6467336"/>
            <a:ext cx="714877" cy="303364"/>
          </a:xfrm>
        </p:spPr>
        <p:txBody>
          <a:bodyPr/>
          <a:lstStyle>
            <a:lvl1pPr algn="ctr">
              <a:defRPr sz="100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07E1C93C-5050-FC42-8F10-D22D4F119D1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-16475" y="735987"/>
            <a:ext cx="12208476" cy="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2310" y="6387401"/>
            <a:ext cx="1428001" cy="462435"/>
          </a:xfrm>
          <a:prstGeom prst="rect">
            <a:avLst/>
          </a:prstGeom>
        </p:spPr>
      </p:pic>
      <p:sp>
        <p:nvSpPr>
          <p:cNvPr id="10" name="Content Placeholder 2"/>
          <p:cNvSpPr>
            <a:spLocks noGrp="1"/>
          </p:cNvSpPr>
          <p:nvPr>
            <p:ph idx="13"/>
          </p:nvPr>
        </p:nvSpPr>
        <p:spPr>
          <a:xfrm>
            <a:off x="6204856" y="966055"/>
            <a:ext cx="5492873" cy="5381694"/>
          </a:xfrm>
        </p:spPr>
        <p:txBody>
          <a:bodyPr/>
          <a:lstStyle>
            <a:lvl1pPr>
              <a:defRPr sz="2200" baseline="0">
                <a:solidFill>
                  <a:schemeClr val="tx1"/>
                </a:solidFill>
                <a:latin typeface="Arial" charset="0"/>
              </a:defRPr>
            </a:lvl1pPr>
            <a:lvl2pPr marL="685800" indent="-228600">
              <a:buFont typeface="PingFangSC-Regular" charset="-122"/>
              <a:buChar char="－"/>
              <a:defRPr sz="2000" baseline="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buFont typeface="Arial" charset="0"/>
              <a:buChar char="•"/>
              <a:defRPr sz="1800" baseline="0">
                <a:solidFill>
                  <a:schemeClr val="tx1"/>
                </a:solidFill>
                <a:latin typeface="Arial" charset="0"/>
              </a:defRPr>
            </a:lvl3pPr>
            <a:lvl4pPr marL="1657350" indent="-285750">
              <a:buFont typeface="PingFangSC-Regular" charset="-122"/>
              <a:buChar char="－"/>
              <a:defRPr sz="1600" baseline="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buFont typeface="Arial" charset="0"/>
              <a:buChar char="•"/>
              <a:defRPr sz="1400" baseline="0">
                <a:solidFill>
                  <a:schemeClr val="tx1"/>
                </a:solidFill>
                <a:latin typeface="Arial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1892" y="240539"/>
            <a:ext cx="11285837" cy="487490"/>
          </a:xfrm>
        </p:spPr>
        <p:txBody>
          <a:bodyPr>
            <a:normAutofit/>
          </a:bodyPr>
          <a:lstStyle>
            <a:lvl1pPr>
              <a:defRPr sz="2400" b="1" cap="none" baseline="0">
                <a:latin typeface="Arial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1892" y="966055"/>
            <a:ext cx="6478765" cy="5381694"/>
          </a:xfrm>
        </p:spPr>
        <p:txBody>
          <a:bodyPr/>
          <a:lstStyle>
            <a:lvl1pPr>
              <a:defRPr sz="2200" baseline="0">
                <a:solidFill>
                  <a:schemeClr val="tx1"/>
                </a:solidFill>
                <a:latin typeface="Arial" charset="0"/>
              </a:defRPr>
            </a:lvl1pPr>
            <a:lvl2pPr marL="685800" indent="-228600">
              <a:buFont typeface="PingFangSC-Regular" charset="-122"/>
              <a:buChar char="－"/>
              <a:defRPr sz="2000" baseline="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buFont typeface="Arial" charset="0"/>
              <a:buChar char="•"/>
              <a:defRPr sz="1800" baseline="0">
                <a:solidFill>
                  <a:schemeClr val="tx1"/>
                </a:solidFill>
                <a:latin typeface="Arial" charset="0"/>
              </a:defRPr>
            </a:lvl3pPr>
            <a:lvl4pPr marL="1657350" indent="-285750">
              <a:buFont typeface="PingFangSC-Regular" charset="-122"/>
              <a:buChar char="－"/>
              <a:defRPr sz="1600" baseline="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buFont typeface="Arial" charset="0"/>
              <a:buChar char="•"/>
              <a:defRPr sz="1400" baseline="0">
                <a:solidFill>
                  <a:schemeClr val="tx1"/>
                </a:solidFill>
                <a:latin typeface="Arial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1893" y="6467336"/>
            <a:ext cx="5223851" cy="311322"/>
          </a:xfrm>
        </p:spPr>
        <p:txBody>
          <a:bodyPr/>
          <a:lstStyle>
            <a:lvl1pPr algn="l">
              <a:defRPr baseline="0">
                <a:solidFill>
                  <a:schemeClr val="tx1"/>
                </a:solidFill>
                <a:latin typeface="Arial" charset="0"/>
              </a:defRPr>
            </a:lvl1pPr>
          </a:lstStyle>
          <a:p>
            <a:r>
              <a:rPr lang="en-US" dirty="0"/>
              <a:t>Talk Title Here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635743" y="6467336"/>
            <a:ext cx="714877" cy="303364"/>
          </a:xfrm>
        </p:spPr>
        <p:txBody>
          <a:bodyPr/>
          <a:lstStyle>
            <a:lvl1pPr algn="ctr">
              <a:defRPr sz="100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07E1C93C-5050-FC42-8F10-D22D4F119D1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-16475" y="735987"/>
            <a:ext cx="12208476" cy="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2310" y="6387401"/>
            <a:ext cx="1428001" cy="462435"/>
          </a:xfrm>
          <a:prstGeom prst="rect">
            <a:avLst/>
          </a:prstGeom>
        </p:spPr>
      </p:pic>
      <p:sp>
        <p:nvSpPr>
          <p:cNvPr id="10" name="Content Placeholder 2"/>
          <p:cNvSpPr>
            <a:spLocks noGrp="1"/>
          </p:cNvSpPr>
          <p:nvPr>
            <p:ph idx="13"/>
          </p:nvPr>
        </p:nvSpPr>
        <p:spPr>
          <a:xfrm>
            <a:off x="7053943" y="4062939"/>
            <a:ext cx="4643786" cy="2284810"/>
          </a:xfrm>
        </p:spPr>
        <p:txBody>
          <a:bodyPr/>
          <a:lstStyle>
            <a:lvl1pPr>
              <a:defRPr sz="2200" baseline="0">
                <a:solidFill>
                  <a:schemeClr val="tx1"/>
                </a:solidFill>
                <a:latin typeface="Arial" charset="0"/>
              </a:defRPr>
            </a:lvl1pPr>
            <a:lvl2pPr marL="685800" indent="-228600">
              <a:buFont typeface="PingFangSC-Regular" charset="-122"/>
              <a:buChar char="－"/>
              <a:defRPr sz="2000" baseline="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buFont typeface="Arial" charset="0"/>
              <a:buChar char="•"/>
              <a:defRPr sz="1800" baseline="0">
                <a:solidFill>
                  <a:schemeClr val="tx1"/>
                </a:solidFill>
                <a:latin typeface="Arial" charset="0"/>
              </a:defRPr>
            </a:lvl3pPr>
            <a:lvl4pPr marL="1657350" indent="-285750">
              <a:buFont typeface="PingFangSC-Regular" charset="-122"/>
              <a:buChar char="－"/>
              <a:defRPr sz="1600" baseline="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buFont typeface="Arial" charset="0"/>
              <a:buChar char="•"/>
              <a:defRPr sz="1400" baseline="0">
                <a:solidFill>
                  <a:schemeClr val="tx1"/>
                </a:solidFill>
                <a:latin typeface="Arial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7053942" y="966789"/>
            <a:ext cx="4644345" cy="2976562"/>
          </a:xfrm>
          <a:solidFill>
            <a:schemeClr val="accent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ayou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1892" y="240539"/>
            <a:ext cx="11285837" cy="487490"/>
          </a:xfrm>
        </p:spPr>
        <p:txBody>
          <a:bodyPr>
            <a:normAutofit/>
          </a:bodyPr>
          <a:lstStyle>
            <a:lvl1pPr>
              <a:defRPr sz="2400" b="1" cap="none" baseline="0">
                <a:latin typeface="Arial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1892" y="966055"/>
            <a:ext cx="6478765" cy="5381694"/>
          </a:xfrm>
        </p:spPr>
        <p:txBody>
          <a:bodyPr/>
          <a:lstStyle>
            <a:lvl1pPr>
              <a:defRPr sz="2200" baseline="0">
                <a:solidFill>
                  <a:schemeClr val="tx1"/>
                </a:solidFill>
                <a:latin typeface="Arial" charset="0"/>
              </a:defRPr>
            </a:lvl1pPr>
            <a:lvl2pPr marL="685800" indent="-228600">
              <a:buFont typeface="PingFangSC-Regular" charset="-122"/>
              <a:buChar char="－"/>
              <a:defRPr sz="2000" baseline="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buFont typeface="Arial" charset="0"/>
              <a:buChar char="•"/>
              <a:defRPr sz="1800" baseline="0">
                <a:solidFill>
                  <a:schemeClr val="tx1"/>
                </a:solidFill>
                <a:latin typeface="Arial" charset="0"/>
              </a:defRPr>
            </a:lvl3pPr>
            <a:lvl4pPr marL="1657350" indent="-285750">
              <a:buFont typeface="PingFangSC-Regular" charset="-122"/>
              <a:buChar char="－"/>
              <a:defRPr sz="1600" baseline="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buFont typeface="Arial" charset="0"/>
              <a:buChar char="•"/>
              <a:defRPr sz="1400" baseline="0">
                <a:solidFill>
                  <a:schemeClr val="tx1"/>
                </a:solidFill>
                <a:latin typeface="Arial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1893" y="6467336"/>
            <a:ext cx="5223851" cy="311322"/>
          </a:xfrm>
        </p:spPr>
        <p:txBody>
          <a:bodyPr/>
          <a:lstStyle>
            <a:lvl1pPr algn="l">
              <a:defRPr baseline="0">
                <a:solidFill>
                  <a:schemeClr val="tx1"/>
                </a:solidFill>
                <a:latin typeface="Arial" charset="0"/>
              </a:defRPr>
            </a:lvl1pPr>
          </a:lstStyle>
          <a:p>
            <a:r>
              <a:rPr lang="en-US" dirty="0"/>
              <a:t>Talk Title Here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635743" y="6467336"/>
            <a:ext cx="714877" cy="303364"/>
          </a:xfrm>
        </p:spPr>
        <p:txBody>
          <a:bodyPr/>
          <a:lstStyle>
            <a:lvl1pPr algn="ctr">
              <a:defRPr sz="100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07E1C93C-5050-FC42-8F10-D22D4F119D1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-16475" y="735987"/>
            <a:ext cx="12208476" cy="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2310" y="6387401"/>
            <a:ext cx="1428001" cy="462435"/>
          </a:xfrm>
          <a:prstGeom prst="rect">
            <a:avLst/>
          </a:prstGeom>
        </p:spPr>
      </p:pic>
      <p:sp>
        <p:nvSpPr>
          <p:cNvPr id="10" name="Content Placeholder 2"/>
          <p:cNvSpPr>
            <a:spLocks noGrp="1"/>
          </p:cNvSpPr>
          <p:nvPr>
            <p:ph idx="13"/>
          </p:nvPr>
        </p:nvSpPr>
        <p:spPr>
          <a:xfrm>
            <a:off x="7053943" y="966055"/>
            <a:ext cx="4643786" cy="2284810"/>
          </a:xfrm>
        </p:spPr>
        <p:txBody>
          <a:bodyPr/>
          <a:lstStyle>
            <a:lvl1pPr>
              <a:defRPr sz="2200" baseline="0">
                <a:solidFill>
                  <a:schemeClr val="tx1"/>
                </a:solidFill>
                <a:latin typeface="Arial" charset="0"/>
              </a:defRPr>
            </a:lvl1pPr>
            <a:lvl2pPr marL="685800" indent="-228600">
              <a:buFont typeface="PingFangSC-Regular" charset="-122"/>
              <a:buChar char="－"/>
              <a:defRPr sz="2000" baseline="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buFont typeface="Arial" charset="0"/>
              <a:buChar char="•"/>
              <a:defRPr sz="1800" baseline="0">
                <a:solidFill>
                  <a:schemeClr val="tx1"/>
                </a:solidFill>
                <a:latin typeface="Arial" charset="0"/>
              </a:defRPr>
            </a:lvl3pPr>
            <a:lvl4pPr marL="1657350" indent="-285750">
              <a:buFont typeface="PingFangSC-Regular" charset="-122"/>
              <a:buChar char="－"/>
              <a:defRPr sz="1600" baseline="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buFont typeface="Arial" charset="0"/>
              <a:buChar char="•"/>
              <a:defRPr sz="1400" baseline="0">
                <a:solidFill>
                  <a:schemeClr val="tx1"/>
                </a:solidFill>
                <a:latin typeface="Arial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7053942" y="3371187"/>
            <a:ext cx="4644345" cy="2976562"/>
          </a:xfrm>
          <a:solidFill>
            <a:schemeClr val="accent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ayou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1892" y="240539"/>
            <a:ext cx="11285837" cy="487490"/>
          </a:xfrm>
        </p:spPr>
        <p:txBody>
          <a:bodyPr>
            <a:normAutofit/>
          </a:bodyPr>
          <a:lstStyle>
            <a:lvl1pPr>
              <a:defRPr sz="2400" b="1" cap="none" baseline="0">
                <a:latin typeface="Arial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1892" y="966055"/>
            <a:ext cx="6976787" cy="5381694"/>
          </a:xfrm>
        </p:spPr>
        <p:txBody>
          <a:bodyPr/>
          <a:lstStyle>
            <a:lvl1pPr>
              <a:defRPr sz="2200" baseline="0">
                <a:solidFill>
                  <a:schemeClr val="tx1"/>
                </a:solidFill>
                <a:latin typeface="Arial" charset="0"/>
              </a:defRPr>
            </a:lvl1pPr>
            <a:lvl2pPr marL="685800" indent="-228600">
              <a:buFont typeface="PingFangSC-Regular" charset="-122"/>
              <a:buChar char="－"/>
              <a:defRPr sz="2000" baseline="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buFont typeface="Arial" charset="0"/>
              <a:buChar char="•"/>
              <a:defRPr sz="1800" baseline="0">
                <a:solidFill>
                  <a:schemeClr val="tx1"/>
                </a:solidFill>
                <a:latin typeface="Arial" charset="0"/>
              </a:defRPr>
            </a:lvl3pPr>
            <a:lvl4pPr marL="1657350" indent="-285750">
              <a:buFont typeface="PingFangSC-Regular" charset="-122"/>
              <a:buChar char="－"/>
              <a:defRPr sz="1600" baseline="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buFont typeface="Arial" charset="0"/>
              <a:buChar char="•"/>
              <a:defRPr sz="1400" baseline="0">
                <a:solidFill>
                  <a:schemeClr val="tx1"/>
                </a:solidFill>
                <a:latin typeface="Arial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1893" y="6467336"/>
            <a:ext cx="5223851" cy="311322"/>
          </a:xfrm>
        </p:spPr>
        <p:txBody>
          <a:bodyPr/>
          <a:lstStyle>
            <a:lvl1pPr algn="l">
              <a:defRPr baseline="0">
                <a:solidFill>
                  <a:schemeClr val="tx1"/>
                </a:solidFill>
                <a:latin typeface="Arial" charset="0"/>
              </a:defRPr>
            </a:lvl1pPr>
          </a:lstStyle>
          <a:p>
            <a:r>
              <a:rPr lang="en-US" dirty="0"/>
              <a:t>Talk Title Here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635743" y="6467336"/>
            <a:ext cx="714877" cy="303364"/>
          </a:xfrm>
        </p:spPr>
        <p:txBody>
          <a:bodyPr/>
          <a:lstStyle>
            <a:lvl1pPr algn="ctr">
              <a:defRPr sz="100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07E1C93C-5050-FC42-8F10-D22D4F119D1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-16475" y="735987"/>
            <a:ext cx="12208476" cy="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2310" y="6387401"/>
            <a:ext cx="1428001" cy="462435"/>
          </a:xfrm>
          <a:prstGeom prst="rect">
            <a:avLst/>
          </a:prstGeom>
        </p:spPr>
      </p:pic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7666264" y="966055"/>
            <a:ext cx="4032023" cy="2584125"/>
          </a:xfrm>
          <a:solidFill>
            <a:schemeClr val="accent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7666264" y="3763624"/>
            <a:ext cx="4032023" cy="2584125"/>
          </a:xfrm>
          <a:solidFill>
            <a:schemeClr val="accent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ayou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1892" y="240539"/>
            <a:ext cx="11285837" cy="487490"/>
          </a:xfrm>
        </p:spPr>
        <p:txBody>
          <a:bodyPr>
            <a:normAutofit/>
          </a:bodyPr>
          <a:lstStyle>
            <a:lvl1pPr>
              <a:defRPr sz="2400" b="1" cap="none" baseline="0">
                <a:latin typeface="Arial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57320" y="966055"/>
            <a:ext cx="6976787" cy="5381694"/>
          </a:xfrm>
        </p:spPr>
        <p:txBody>
          <a:bodyPr/>
          <a:lstStyle>
            <a:lvl1pPr>
              <a:defRPr sz="2200" baseline="0">
                <a:solidFill>
                  <a:schemeClr val="tx1"/>
                </a:solidFill>
                <a:latin typeface="Arial" charset="0"/>
              </a:defRPr>
            </a:lvl1pPr>
            <a:lvl2pPr marL="685800" indent="-228600">
              <a:buFont typeface="PingFangSC-Regular" charset="-122"/>
              <a:buChar char="－"/>
              <a:defRPr sz="2000" baseline="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buFont typeface="Arial" charset="0"/>
              <a:buChar char="•"/>
              <a:defRPr sz="1800" baseline="0">
                <a:solidFill>
                  <a:schemeClr val="tx1"/>
                </a:solidFill>
                <a:latin typeface="Arial" charset="0"/>
              </a:defRPr>
            </a:lvl3pPr>
            <a:lvl4pPr marL="1657350" indent="-285750">
              <a:buFont typeface="PingFangSC-Regular" charset="-122"/>
              <a:buChar char="－"/>
              <a:defRPr sz="1600" baseline="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buFont typeface="Arial" charset="0"/>
              <a:buChar char="•"/>
              <a:defRPr sz="1400" baseline="0">
                <a:solidFill>
                  <a:schemeClr val="tx1"/>
                </a:solidFill>
                <a:latin typeface="Arial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1893" y="6467336"/>
            <a:ext cx="5223851" cy="311322"/>
          </a:xfrm>
        </p:spPr>
        <p:txBody>
          <a:bodyPr/>
          <a:lstStyle>
            <a:lvl1pPr algn="l">
              <a:defRPr baseline="0">
                <a:solidFill>
                  <a:schemeClr val="tx1"/>
                </a:solidFill>
                <a:latin typeface="Arial" charset="0"/>
              </a:defRPr>
            </a:lvl1pPr>
          </a:lstStyle>
          <a:p>
            <a:r>
              <a:rPr lang="en-US" dirty="0"/>
              <a:t>Talk Title Here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635743" y="6467336"/>
            <a:ext cx="714877" cy="303364"/>
          </a:xfrm>
        </p:spPr>
        <p:txBody>
          <a:bodyPr/>
          <a:lstStyle>
            <a:lvl1pPr algn="ctr">
              <a:defRPr sz="100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07E1C93C-5050-FC42-8F10-D22D4F119D1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-16475" y="735987"/>
            <a:ext cx="12208476" cy="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2310" y="6387401"/>
            <a:ext cx="1428001" cy="462435"/>
          </a:xfrm>
          <a:prstGeom prst="rect">
            <a:avLst/>
          </a:prstGeom>
        </p:spPr>
      </p:pic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11892" y="966055"/>
            <a:ext cx="4032023" cy="2584125"/>
          </a:xfrm>
          <a:solidFill>
            <a:schemeClr val="accent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411892" y="3763624"/>
            <a:ext cx="4032023" cy="2584125"/>
          </a:xfrm>
          <a:solidFill>
            <a:schemeClr val="accent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ayout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1892" y="240539"/>
            <a:ext cx="11285837" cy="487490"/>
          </a:xfrm>
        </p:spPr>
        <p:txBody>
          <a:bodyPr>
            <a:normAutofit/>
          </a:bodyPr>
          <a:lstStyle>
            <a:lvl1pPr>
              <a:defRPr sz="2400" b="1" cap="none" baseline="0">
                <a:latin typeface="Arial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25200" y="3445216"/>
            <a:ext cx="5572529" cy="2792298"/>
          </a:xfrm>
        </p:spPr>
        <p:txBody>
          <a:bodyPr/>
          <a:lstStyle>
            <a:lvl1pPr>
              <a:defRPr sz="2200" baseline="0">
                <a:solidFill>
                  <a:schemeClr val="tx1"/>
                </a:solidFill>
                <a:latin typeface="Arial" charset="0"/>
              </a:defRPr>
            </a:lvl1pPr>
            <a:lvl2pPr marL="685800" indent="-228600">
              <a:buFont typeface="PingFangSC-Regular" charset="-122"/>
              <a:buChar char="－"/>
              <a:defRPr sz="2000" baseline="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buFont typeface="Arial" charset="0"/>
              <a:buChar char="•"/>
              <a:defRPr sz="1800" baseline="0">
                <a:solidFill>
                  <a:schemeClr val="tx1"/>
                </a:solidFill>
                <a:latin typeface="Arial" charset="0"/>
              </a:defRPr>
            </a:lvl3pPr>
            <a:lvl4pPr marL="1657350" indent="-285750">
              <a:buFont typeface="PingFangSC-Regular" charset="-122"/>
              <a:buChar char="－"/>
              <a:defRPr sz="1600" baseline="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buFont typeface="Arial" charset="0"/>
              <a:buChar char="•"/>
              <a:defRPr sz="1400" baseline="0">
                <a:solidFill>
                  <a:schemeClr val="tx1"/>
                </a:solidFill>
                <a:latin typeface="Arial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1893" y="6467336"/>
            <a:ext cx="5223851" cy="311322"/>
          </a:xfrm>
        </p:spPr>
        <p:txBody>
          <a:bodyPr/>
          <a:lstStyle>
            <a:lvl1pPr algn="l">
              <a:defRPr baseline="0">
                <a:solidFill>
                  <a:schemeClr val="tx1"/>
                </a:solidFill>
                <a:latin typeface="Arial" charset="0"/>
              </a:defRPr>
            </a:lvl1pPr>
          </a:lstStyle>
          <a:p>
            <a:r>
              <a:rPr lang="en-US" dirty="0"/>
              <a:t>Talk Title Here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635743" y="6467336"/>
            <a:ext cx="714877" cy="303364"/>
          </a:xfrm>
        </p:spPr>
        <p:txBody>
          <a:bodyPr/>
          <a:lstStyle>
            <a:lvl1pPr algn="ctr">
              <a:defRPr sz="100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07E1C93C-5050-FC42-8F10-D22D4F119D1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-16475" y="735987"/>
            <a:ext cx="12208476" cy="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2310" y="6387401"/>
            <a:ext cx="1428001" cy="462435"/>
          </a:xfrm>
          <a:prstGeom prst="rect">
            <a:avLst/>
          </a:prstGeom>
        </p:spPr>
      </p:pic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11892" y="966055"/>
            <a:ext cx="3639123" cy="2332315"/>
          </a:xfrm>
          <a:solidFill>
            <a:schemeClr val="accent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4235248" y="966055"/>
            <a:ext cx="3639123" cy="2332315"/>
          </a:xfrm>
          <a:solidFill>
            <a:schemeClr val="accent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6"/>
          </p:nvPr>
        </p:nvSpPr>
        <p:spPr>
          <a:xfrm>
            <a:off x="411892" y="3445216"/>
            <a:ext cx="5572529" cy="2792298"/>
          </a:xfrm>
        </p:spPr>
        <p:txBody>
          <a:bodyPr/>
          <a:lstStyle>
            <a:lvl1pPr>
              <a:defRPr sz="2200" baseline="0">
                <a:solidFill>
                  <a:schemeClr val="tx1"/>
                </a:solidFill>
                <a:latin typeface="Arial" charset="0"/>
              </a:defRPr>
            </a:lvl1pPr>
            <a:lvl2pPr marL="685800" indent="-228600">
              <a:buFont typeface="PingFangSC-Regular" charset="-122"/>
              <a:buChar char="－"/>
              <a:defRPr sz="2000" baseline="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buFont typeface="Arial" charset="0"/>
              <a:buChar char="•"/>
              <a:defRPr sz="1800" baseline="0">
                <a:solidFill>
                  <a:schemeClr val="tx1"/>
                </a:solidFill>
                <a:latin typeface="Arial" charset="0"/>
              </a:defRPr>
            </a:lvl3pPr>
            <a:lvl4pPr marL="1657350" indent="-285750">
              <a:buFont typeface="PingFangSC-Regular" charset="-122"/>
              <a:buChar char="－"/>
              <a:defRPr sz="1600" baseline="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buFont typeface="Arial" charset="0"/>
              <a:buChar char="•"/>
              <a:defRPr sz="1400" baseline="0">
                <a:solidFill>
                  <a:schemeClr val="tx1"/>
                </a:solidFill>
                <a:latin typeface="Arial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8058606" y="966055"/>
            <a:ext cx="3639123" cy="2332315"/>
          </a:xfrm>
          <a:solidFill>
            <a:schemeClr val="accent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ayout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1892" y="240539"/>
            <a:ext cx="11285837" cy="487490"/>
          </a:xfrm>
        </p:spPr>
        <p:txBody>
          <a:bodyPr>
            <a:normAutofit/>
          </a:bodyPr>
          <a:lstStyle>
            <a:lvl1pPr>
              <a:defRPr sz="2400" b="1" cap="none" baseline="0">
                <a:latin typeface="Arial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25200" y="966055"/>
            <a:ext cx="5572529" cy="2792298"/>
          </a:xfrm>
        </p:spPr>
        <p:txBody>
          <a:bodyPr/>
          <a:lstStyle>
            <a:lvl1pPr>
              <a:defRPr sz="2200" baseline="0">
                <a:solidFill>
                  <a:schemeClr val="tx1"/>
                </a:solidFill>
                <a:latin typeface="Arial" charset="0"/>
              </a:defRPr>
            </a:lvl1pPr>
            <a:lvl2pPr marL="685800" indent="-228600">
              <a:buFont typeface="PingFangSC-Regular" charset="-122"/>
              <a:buChar char="－"/>
              <a:defRPr sz="2000" baseline="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buFont typeface="Arial" charset="0"/>
              <a:buChar char="•"/>
              <a:defRPr sz="1800" baseline="0">
                <a:solidFill>
                  <a:schemeClr val="tx1"/>
                </a:solidFill>
                <a:latin typeface="Arial" charset="0"/>
              </a:defRPr>
            </a:lvl3pPr>
            <a:lvl4pPr marL="1657350" indent="-285750">
              <a:buFont typeface="PingFangSC-Regular" charset="-122"/>
              <a:buChar char="－"/>
              <a:defRPr sz="1600" baseline="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buFont typeface="Arial" charset="0"/>
              <a:buChar char="•"/>
              <a:defRPr sz="1400" baseline="0">
                <a:solidFill>
                  <a:schemeClr val="tx1"/>
                </a:solidFill>
                <a:latin typeface="Arial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6"/>
          </p:nvPr>
        </p:nvSpPr>
        <p:spPr>
          <a:xfrm>
            <a:off x="411892" y="966055"/>
            <a:ext cx="5572529" cy="2792298"/>
          </a:xfrm>
        </p:spPr>
        <p:txBody>
          <a:bodyPr/>
          <a:lstStyle>
            <a:lvl1pPr>
              <a:defRPr sz="2200" baseline="0">
                <a:solidFill>
                  <a:schemeClr val="tx1"/>
                </a:solidFill>
                <a:latin typeface="Arial" charset="0"/>
              </a:defRPr>
            </a:lvl1pPr>
            <a:lvl2pPr marL="685800" indent="-228600">
              <a:buFont typeface="PingFangSC-Regular" charset="-122"/>
              <a:buChar char="－"/>
              <a:defRPr sz="2000" baseline="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buFont typeface="Arial" charset="0"/>
              <a:buChar char="•"/>
              <a:defRPr sz="1800" baseline="0">
                <a:solidFill>
                  <a:schemeClr val="tx1"/>
                </a:solidFill>
                <a:latin typeface="Arial" charset="0"/>
              </a:defRPr>
            </a:lvl3pPr>
            <a:lvl4pPr marL="1657350" indent="-285750">
              <a:buFont typeface="PingFangSC-Regular" charset="-122"/>
              <a:buChar char="－"/>
              <a:defRPr sz="1600" baseline="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buFont typeface="Arial" charset="0"/>
              <a:buChar char="•"/>
              <a:defRPr sz="1400" baseline="0">
                <a:solidFill>
                  <a:schemeClr val="tx1"/>
                </a:solidFill>
                <a:latin typeface="Arial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1893" y="6467336"/>
            <a:ext cx="5223851" cy="311322"/>
          </a:xfrm>
        </p:spPr>
        <p:txBody>
          <a:bodyPr/>
          <a:lstStyle>
            <a:lvl1pPr algn="l">
              <a:defRPr baseline="0">
                <a:solidFill>
                  <a:schemeClr val="tx1"/>
                </a:solidFill>
                <a:latin typeface="Arial" charset="0"/>
              </a:defRPr>
            </a:lvl1pPr>
          </a:lstStyle>
          <a:p>
            <a:r>
              <a:rPr lang="en-US" dirty="0"/>
              <a:t>Talk Title Here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635743" y="6467336"/>
            <a:ext cx="714877" cy="303364"/>
          </a:xfrm>
        </p:spPr>
        <p:txBody>
          <a:bodyPr/>
          <a:lstStyle>
            <a:lvl1pPr algn="ctr">
              <a:defRPr sz="100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07E1C93C-5050-FC42-8F10-D22D4F119D1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-16475" y="735987"/>
            <a:ext cx="12208476" cy="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2310" y="6387401"/>
            <a:ext cx="1428001" cy="462435"/>
          </a:xfrm>
          <a:prstGeom prst="rect">
            <a:avLst/>
          </a:prstGeom>
        </p:spPr>
      </p:pic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11892" y="3914031"/>
            <a:ext cx="3639123" cy="2332315"/>
          </a:xfrm>
          <a:solidFill>
            <a:schemeClr val="accent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4235248" y="3914031"/>
            <a:ext cx="3639123" cy="2332315"/>
          </a:xfrm>
          <a:solidFill>
            <a:schemeClr val="accent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8058606" y="3914031"/>
            <a:ext cx="3639123" cy="2332315"/>
          </a:xfrm>
          <a:solidFill>
            <a:schemeClr val="accent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DC57488-3539-8349-95E7-E0E3D7B2EDB0}" type="datetime2">
              <a:rPr lang="en-US" smtClean="0"/>
              <a:pPr/>
              <a:t>Friday, July 24, 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Talk Title Here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07E1C93C-5050-FC42-8F10-D22D4F119D1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60862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scicomp.jlab.org/" TargetMode="Externa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data.jlab.org/" TargetMode="Externa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cc.jlab.org/email" TargetMode="Externa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Jefferson Lab IT Division – Introduction to Computing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43182" y="1591459"/>
            <a:ext cx="4933049" cy="3743752"/>
          </a:xfrm>
        </p:spPr>
        <p:txBody>
          <a:bodyPr>
            <a:normAutofit fontScale="850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IT Division Groups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Computer Accounts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Email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Supported Operating Systems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File Systems Shares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Network (Wired &amp; Wireless)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Telecommunications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Security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Scientific Computing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Physics Specific Software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2"/>
          </p:nvPr>
        </p:nvSpPr>
        <p:spPr>
          <a:xfrm>
            <a:off x="8025408" y="5718526"/>
            <a:ext cx="3208124" cy="365125"/>
          </a:xfrm>
        </p:spPr>
        <p:txBody>
          <a:bodyPr/>
          <a:lstStyle/>
          <a:p>
            <a:pPr algn="r"/>
            <a:r>
              <a:rPr lang="en-US" dirty="0"/>
              <a:t>Friday, July 24, 2020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443182" y="5309292"/>
            <a:ext cx="4933049" cy="774359"/>
          </a:xfrm>
        </p:spPr>
        <p:txBody>
          <a:bodyPr>
            <a:normAutofit/>
          </a:bodyPr>
          <a:lstStyle/>
          <a:p>
            <a:r>
              <a:rPr lang="en-US" sz="1800" dirty="0"/>
              <a:t>Christopher Williamson</a:t>
            </a:r>
          </a:p>
          <a:p>
            <a:r>
              <a:rPr lang="en-US" sz="1800" dirty="0"/>
              <a:t>Cyber Security Analyst</a:t>
            </a:r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sz="quarter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0" r="1220"/>
          <a:stretch>
            <a:fillRect/>
          </a:stretch>
        </p:blipFill>
        <p:spPr>
          <a:xfrm>
            <a:off x="5613782" y="1591459"/>
            <a:ext cx="5619750" cy="3840163"/>
          </a:xfrm>
        </p:spPr>
      </p:pic>
    </p:spTree>
    <p:extLst>
      <p:ext uri="{BB962C8B-B14F-4D97-AF65-F5344CB8AC3E}">
        <p14:creationId xmlns:p14="http://schemas.microsoft.com/office/powerpoint/2010/main" val="4591932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Telecommunications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6"/>
          </p:nvPr>
        </p:nvSpPr>
        <p:spPr>
          <a:xfrm>
            <a:off x="411891" y="1280709"/>
            <a:ext cx="7266865" cy="5005087"/>
          </a:xfrm>
        </p:spPr>
        <p:txBody>
          <a:bodyPr>
            <a:normAutofit/>
          </a:bodyPr>
          <a:lstStyle/>
          <a:p>
            <a:r>
              <a:rPr lang="en-US" sz="3000" dirty="0"/>
              <a:t>Internal Phone Numbers</a:t>
            </a:r>
          </a:p>
          <a:p>
            <a:pPr lvl="1"/>
            <a:r>
              <a:rPr lang="en-US" sz="3000" dirty="0"/>
              <a:t>757-269-####</a:t>
            </a:r>
          </a:p>
          <a:p>
            <a:pPr lvl="1"/>
            <a:r>
              <a:rPr lang="en-US" sz="3000" dirty="0"/>
              <a:t>Dial last four on-site (extension)</a:t>
            </a:r>
          </a:p>
          <a:p>
            <a:r>
              <a:rPr lang="en-US" sz="3000" dirty="0"/>
              <a:t>Pager Numbers</a:t>
            </a:r>
          </a:p>
          <a:p>
            <a:pPr lvl="1"/>
            <a:r>
              <a:rPr lang="en-US" sz="3000" dirty="0"/>
              <a:t>757-584-####</a:t>
            </a:r>
          </a:p>
          <a:p>
            <a:pPr lvl="1"/>
            <a:r>
              <a:rPr lang="en-US" sz="3000" dirty="0"/>
              <a:t>Paging through Staff Search and JList </a:t>
            </a:r>
          </a:p>
          <a:p>
            <a:r>
              <a:rPr lang="en-US" sz="3000" dirty="0"/>
              <a:t>Long Distance</a:t>
            </a:r>
          </a:p>
          <a:p>
            <a:pPr lvl="1"/>
            <a:r>
              <a:rPr lang="en-US" sz="3000" dirty="0"/>
              <a:t>You must have a long distance code</a:t>
            </a:r>
          </a:p>
          <a:p>
            <a:r>
              <a:rPr lang="en-US" sz="3200" dirty="0"/>
              <a:t>Dial 9 for outside calls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1C93C-5050-FC42-8F10-D22D4F119D13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8488" y="1280709"/>
            <a:ext cx="3718193" cy="3718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39247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6"/>
          </p:nvPr>
        </p:nvSpPr>
        <p:spPr>
          <a:xfrm>
            <a:off x="411892" y="966055"/>
            <a:ext cx="7784657" cy="5324576"/>
          </a:xfrm>
        </p:spPr>
        <p:txBody>
          <a:bodyPr>
            <a:normAutofit/>
          </a:bodyPr>
          <a:lstStyle/>
          <a:p>
            <a:r>
              <a:rPr lang="en-US" sz="3000" dirty="0"/>
              <a:t>Government Facility vs. Academic Facility</a:t>
            </a:r>
          </a:p>
          <a:p>
            <a:r>
              <a:rPr lang="en-US" sz="3000" dirty="0"/>
              <a:t>If you’re not sure, then don’t do it!</a:t>
            </a:r>
          </a:p>
          <a:p>
            <a:r>
              <a:rPr lang="en-US" sz="3000" dirty="0"/>
              <a:t>We take Cyber Security very seriously</a:t>
            </a:r>
          </a:p>
          <a:p>
            <a:pPr lvl="1"/>
            <a:r>
              <a:rPr lang="en-US" sz="3000" dirty="0"/>
              <a:t>Appropriate Use Policy</a:t>
            </a:r>
          </a:p>
          <a:p>
            <a:pPr lvl="1"/>
            <a:r>
              <a:rPr lang="en-US" sz="3000" dirty="0"/>
              <a:t>Avoid unsolicited email, phishing attempts, and shady websites</a:t>
            </a:r>
          </a:p>
          <a:p>
            <a:pPr lvl="1"/>
            <a:r>
              <a:rPr lang="en-US" sz="3000" dirty="0"/>
              <a:t>Don’t download random software or games</a:t>
            </a:r>
          </a:p>
          <a:p>
            <a:pPr lvl="1"/>
            <a:r>
              <a:rPr lang="en-US" sz="3000" dirty="0"/>
              <a:t>Be very </a:t>
            </a:r>
            <a:r>
              <a:rPr lang="en-US" sz="3000" dirty="0" err="1"/>
              <a:t>leary</a:t>
            </a:r>
            <a:r>
              <a:rPr lang="en-US" sz="3000" dirty="0"/>
              <a:t> of flash drives, DVDs/CDs, or disks</a:t>
            </a:r>
          </a:p>
          <a:p>
            <a:pPr lvl="1"/>
            <a:r>
              <a:rPr lang="en-US" sz="3000" dirty="0"/>
              <a:t>Loss of privileges on JLab systems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1C93C-5050-FC42-8F10-D22D4F119D13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2308" y="966055"/>
            <a:ext cx="3267937" cy="244779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2307" y="3651879"/>
            <a:ext cx="3268621" cy="2451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7094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Scientific Computing (SciComp)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6"/>
          </p:nvPr>
        </p:nvSpPr>
        <p:spPr>
          <a:xfrm>
            <a:off x="522062" y="3896208"/>
            <a:ext cx="6029125" cy="2350355"/>
          </a:xfrm>
        </p:spPr>
        <p:txBody>
          <a:bodyPr>
            <a:normAutofit lnSpcReduction="10000"/>
          </a:bodyPr>
          <a:lstStyle/>
          <a:p>
            <a:r>
              <a:rPr lang="en-US" dirty="0" err="1"/>
              <a:t>ifarm</a:t>
            </a:r>
            <a:r>
              <a:rPr lang="en-US" dirty="0"/>
              <a:t> (Interactive Farm)</a:t>
            </a:r>
          </a:p>
          <a:p>
            <a:pPr lvl="1"/>
            <a:r>
              <a:rPr lang="en-US" dirty="0"/>
              <a:t>Wide area gateway nodes and infrastructure support nodes</a:t>
            </a:r>
          </a:p>
          <a:p>
            <a:pPr lvl="1"/>
            <a:r>
              <a:rPr lang="en-US" dirty="0"/>
              <a:t>Testing your code</a:t>
            </a:r>
          </a:p>
          <a:p>
            <a:r>
              <a:rPr lang="en-US" dirty="0"/>
              <a:t>farm (Batch Farm)</a:t>
            </a:r>
          </a:p>
          <a:p>
            <a:pPr lvl="1"/>
            <a:r>
              <a:rPr lang="en-US" dirty="0"/>
              <a:t>Batch computing for experimental physics</a:t>
            </a:r>
          </a:p>
          <a:p>
            <a:pPr lvl="1"/>
            <a:r>
              <a:rPr lang="en-US" dirty="0"/>
              <a:t>Requires a certificate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1C93C-5050-FC42-8F10-D22D4F119D13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61" r="34596" b="49895"/>
          <a:stretch/>
        </p:blipFill>
        <p:spPr>
          <a:xfrm>
            <a:off x="2188987" y="948802"/>
            <a:ext cx="7344790" cy="2241789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6551187" y="3896153"/>
            <a:ext cx="5146541" cy="25637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latin typeface="Arial" charset="0"/>
                <a:cs typeface="Arial" panose="020B0604020202020204" pitchFamily="34" charset="0"/>
              </a:rPr>
              <a:t>Tape Library</a:t>
            </a:r>
          </a:p>
          <a:p>
            <a:pPr marL="914400" lvl="1" indent="-342900">
              <a:lnSpc>
                <a:spcPct val="90000"/>
              </a:lnSpc>
              <a:buFont typeface="Arial" panose="020B0604020202020204" pitchFamily="34" charset="0"/>
              <a:buChar char="―"/>
            </a:pPr>
            <a:r>
              <a:rPr lang="en-US" sz="2200" dirty="0">
                <a:latin typeface="Arial" charset="0"/>
                <a:cs typeface="Arial" panose="020B0604020202020204" pitchFamily="34" charset="0"/>
              </a:rPr>
              <a:t>Offline storage – 2.3 Petabytes</a:t>
            </a:r>
          </a:p>
          <a:p>
            <a:pPr marL="34290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latin typeface="Arial" charset="0"/>
                <a:cs typeface="Arial" panose="020B0604020202020204" pitchFamily="34" charset="0"/>
              </a:rPr>
              <a:t>High Performance Computing (HPC)</a:t>
            </a:r>
          </a:p>
          <a:p>
            <a:pPr marL="914400" lvl="1" indent="-342900">
              <a:lnSpc>
                <a:spcPct val="90000"/>
              </a:lnSpc>
              <a:buFont typeface="Arial" panose="020B0604020202020204" pitchFamily="34" charset="0"/>
              <a:buChar char="―"/>
            </a:pPr>
            <a:r>
              <a:rPr lang="en-US" sz="2200" dirty="0">
                <a:latin typeface="Arial" charset="0"/>
                <a:cs typeface="Arial" panose="020B0604020202020204" pitchFamily="34" charset="0"/>
              </a:rPr>
              <a:t>LQCD – Lattice quantum chromodynamics</a:t>
            </a:r>
          </a:p>
          <a:p>
            <a:pPr marL="34290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latin typeface="Arial" charset="0"/>
                <a:cs typeface="Arial" panose="020B0604020202020204" pitchFamily="34" charset="0"/>
              </a:rPr>
              <a:t>Visit </a:t>
            </a:r>
            <a:r>
              <a:rPr lang="en-US" sz="2200" dirty="0">
                <a:latin typeface="Arial" charset="0"/>
                <a:cs typeface="Arial" panose="020B0604020202020204" pitchFamily="34" charset="0"/>
                <a:hlinkClick r:id="rId3"/>
              </a:rPr>
              <a:t>https://scicomp.jlab.org</a:t>
            </a:r>
            <a:r>
              <a:rPr lang="en-US" sz="2200" dirty="0">
                <a:latin typeface="Arial" charset="0"/>
                <a:cs typeface="Arial" panose="020B0604020202020204" pitchFamily="34" charset="0"/>
              </a:rPr>
              <a:t> for more information</a:t>
            </a:r>
          </a:p>
          <a:p>
            <a:endParaRPr lang="en-US" sz="2200" dirty="0">
              <a:latin typeface="Arial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208444" y="3215956"/>
            <a:ext cx="31067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RESOURCES</a:t>
            </a:r>
          </a:p>
        </p:txBody>
      </p:sp>
    </p:spTree>
    <p:extLst>
      <p:ext uri="{BB962C8B-B14F-4D97-AF65-F5344CB8AC3E}">
        <p14:creationId xmlns:p14="http://schemas.microsoft.com/office/powerpoint/2010/main" val="18251387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Physics Specific Software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6"/>
          </p:nvPr>
        </p:nvSpPr>
        <p:spPr>
          <a:xfrm>
            <a:off x="411892" y="966055"/>
            <a:ext cx="11177853" cy="5236441"/>
          </a:xfrm>
        </p:spPr>
        <p:txBody>
          <a:bodyPr>
            <a:normAutofit/>
          </a:bodyPr>
          <a:lstStyle/>
          <a:p>
            <a:r>
              <a:rPr lang="en-US" sz="3500" dirty="0"/>
              <a:t>Default CUE software located in /apps/bin and installable via </a:t>
            </a:r>
            <a:r>
              <a:rPr lang="en-US" sz="3500" dirty="0" err="1"/>
              <a:t>RedHat</a:t>
            </a:r>
            <a:r>
              <a:rPr lang="en-US" sz="3500" dirty="0"/>
              <a:t> Package Manager (RPM)</a:t>
            </a:r>
          </a:p>
          <a:p>
            <a:r>
              <a:rPr lang="en-US" sz="3500" dirty="0" err="1"/>
              <a:t>LaTeX</a:t>
            </a:r>
            <a:r>
              <a:rPr lang="en-US" sz="3500" dirty="0"/>
              <a:t> Editors – S</a:t>
            </a:r>
            <a:r>
              <a:rPr lang="en-US" sz="3600" dirty="0"/>
              <a:t>tandard for the communication and publication of scientific documents</a:t>
            </a:r>
          </a:p>
          <a:p>
            <a:r>
              <a:rPr lang="en-US" sz="3500" dirty="0"/>
              <a:t>Compilers, programming languages, version control systems – GCC, </a:t>
            </a:r>
            <a:r>
              <a:rPr lang="en-US" sz="3500" dirty="0" err="1"/>
              <a:t>GFortran</a:t>
            </a:r>
            <a:r>
              <a:rPr lang="en-US" sz="3500" dirty="0"/>
              <a:t>, Perl, Python, </a:t>
            </a:r>
            <a:r>
              <a:rPr lang="en-US" sz="3500" dirty="0" err="1"/>
              <a:t>Git</a:t>
            </a:r>
            <a:r>
              <a:rPr lang="en-US" sz="3500" dirty="0"/>
              <a:t>, Apache Subversion (SVN) etc.</a:t>
            </a:r>
          </a:p>
          <a:p>
            <a:r>
              <a:rPr lang="en-US" sz="3500" dirty="0"/>
              <a:t>Info about ROOT Geant4 and CERNLIB</a:t>
            </a:r>
          </a:p>
          <a:p>
            <a:r>
              <a:rPr lang="en-US" sz="3500" dirty="0">
                <a:hlinkClick r:id="rId2"/>
              </a:rPr>
              <a:t>https://data.jlab.org</a:t>
            </a:r>
            <a:endParaRPr lang="en-US" sz="35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1C93C-5050-FC42-8F10-D22D4F119D13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97504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9472" y="477496"/>
            <a:ext cx="6986319" cy="617838"/>
          </a:xfrm>
        </p:spPr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 dirty="0"/>
              <a:t>Friday, July 24, 2020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7"/>
          </p:nvPr>
        </p:nvSpPr>
        <p:spPr>
          <a:xfrm>
            <a:off x="349472" y="1358589"/>
            <a:ext cx="5894308" cy="434814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Topics Covered: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IT Division Groups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Computer Accounts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Email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Supported Operating Systems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File Systems Shares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Network (Wired &amp; Wireless)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Telecommunications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Scientific Computing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Physics Specific Software</a:t>
            </a:r>
          </a:p>
          <a:p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8907" y="1399365"/>
            <a:ext cx="5770325" cy="438925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279614" y="0"/>
            <a:ext cx="56466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Division Help Desk</a:t>
            </a:r>
          </a:p>
          <a:p>
            <a:pPr algn="r"/>
            <a:r>
              <a:rPr lang="en-US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CEBAF Center, F-Wing 2</a:t>
            </a:r>
            <a:r>
              <a:rPr lang="en-US" baseline="300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nd</a:t>
            </a:r>
            <a:r>
              <a:rPr lang="en-US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Floor</a:t>
            </a:r>
          </a:p>
          <a:p>
            <a:pPr algn="r"/>
            <a:r>
              <a:rPr lang="en-US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Monday – Friday, 8:00AM to 4:30PM</a:t>
            </a:r>
          </a:p>
          <a:p>
            <a:pPr algn="r"/>
            <a:r>
              <a:rPr lang="en-US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757-269-7155 or helpdesk@jlab.org</a:t>
            </a:r>
          </a:p>
        </p:txBody>
      </p:sp>
    </p:spTree>
    <p:extLst>
      <p:ext uri="{BB962C8B-B14F-4D97-AF65-F5344CB8AC3E}">
        <p14:creationId xmlns:p14="http://schemas.microsoft.com/office/powerpoint/2010/main" val="1365515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 dirty="0"/>
              <a:t>Tuesday, May 26, 2020</a:t>
            </a:r>
          </a:p>
        </p:txBody>
      </p:sp>
      <p:sp>
        <p:nvSpPr>
          <p:cNvPr id="8" name="Rectangle 7"/>
          <p:cNvSpPr/>
          <p:nvPr/>
        </p:nvSpPr>
        <p:spPr>
          <a:xfrm>
            <a:off x="811933" y="2548693"/>
            <a:ext cx="10568149" cy="269304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Don’t forget to take </a:t>
            </a:r>
            <a:r>
              <a:rPr lang="en-US" sz="5400" b="1" u="sng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GEN034</a:t>
            </a:r>
          </a:p>
          <a:p>
            <a:pPr algn="ctr"/>
            <a:endParaRPr lang="en-US" sz="1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5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Annual Security Awareness Training</a:t>
            </a:r>
          </a:p>
          <a:p>
            <a:pPr algn="ctr"/>
            <a:endParaRPr lang="en-US" sz="12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12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25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https://www.jlab.org/human_resources/training/webbasedtraining</a:t>
            </a:r>
            <a:endParaRPr lang="en-US" sz="25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08285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 Division Groups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CIO – Dr. Amber Boehnlein</a:t>
            </a:r>
          </a:p>
          <a:p>
            <a:pPr marL="0" indent="0">
              <a:buNone/>
            </a:pPr>
            <a:endParaRPr lang="en-US" sz="1200" dirty="0"/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Computing and Networking Infrastructure (CNI)</a:t>
            </a:r>
          </a:p>
          <a:p>
            <a:pPr lvl="2"/>
            <a:r>
              <a:rPr lang="en-US" dirty="0"/>
              <a:t>User Services/Help Desk</a:t>
            </a:r>
          </a:p>
          <a:p>
            <a:pPr lvl="2"/>
            <a:r>
              <a:rPr lang="en-US" dirty="0"/>
              <a:t>Systems Team</a:t>
            </a:r>
          </a:p>
          <a:p>
            <a:pPr lvl="2"/>
            <a:r>
              <a:rPr lang="en-US" dirty="0"/>
              <a:t>Cyber Security</a:t>
            </a:r>
          </a:p>
          <a:p>
            <a:pPr lvl="2"/>
            <a:r>
              <a:rPr lang="en-US" dirty="0"/>
              <a:t>Networking and Telecommunications</a:t>
            </a:r>
          </a:p>
          <a:p>
            <a:pPr marL="914400" lvl="2" indent="0">
              <a:buNone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Management of Information Systems (MIS)</a:t>
            </a:r>
          </a:p>
          <a:p>
            <a:pPr lvl="2"/>
            <a:r>
              <a:rPr lang="en-US" dirty="0"/>
              <a:t>Business Information Systems and Applications</a:t>
            </a:r>
          </a:p>
          <a:p>
            <a:pPr lvl="2"/>
            <a:r>
              <a:rPr lang="en-US" dirty="0"/>
              <a:t>Information Resources</a:t>
            </a:r>
          </a:p>
          <a:p>
            <a:pPr lvl="3"/>
            <a:r>
              <a:rPr lang="en-US" sz="1900" dirty="0"/>
              <a:t>Library</a:t>
            </a:r>
          </a:p>
          <a:p>
            <a:pPr lvl="3"/>
            <a:r>
              <a:rPr lang="en-US" sz="1900" dirty="0"/>
              <a:t>Publications</a:t>
            </a:r>
          </a:p>
          <a:p>
            <a:pPr lvl="3"/>
            <a:r>
              <a:rPr lang="en-US" sz="1900" dirty="0"/>
              <a:t>Records Management</a:t>
            </a:r>
          </a:p>
          <a:p>
            <a:pPr lvl="3"/>
            <a:r>
              <a:rPr lang="en-US" sz="1900" dirty="0"/>
              <a:t>Archives</a:t>
            </a:r>
          </a:p>
          <a:p>
            <a:pPr marL="1371600" lvl="3" indent="0">
              <a:buNone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Scientific Computing</a:t>
            </a:r>
          </a:p>
          <a:p>
            <a:pPr lvl="2"/>
            <a:r>
              <a:rPr lang="en-US" dirty="0"/>
              <a:t>Experimental Physics Analysis and Simulation</a:t>
            </a:r>
          </a:p>
          <a:p>
            <a:pPr lvl="2"/>
            <a:r>
              <a:rPr lang="en-US" dirty="0"/>
              <a:t>Lattice QCD Computing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1C93C-5050-FC42-8F10-D22D4F119D13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9844" y="3397155"/>
            <a:ext cx="4515583" cy="301038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9844" y="120951"/>
            <a:ext cx="4515583" cy="3191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72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Computer Accounts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1892" y="966055"/>
            <a:ext cx="6021959" cy="538169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Common User Environment (CUE)</a:t>
            </a:r>
          </a:p>
          <a:p>
            <a:r>
              <a:rPr lang="en-US" dirty="0"/>
              <a:t>Username</a:t>
            </a:r>
          </a:p>
          <a:p>
            <a:pPr lvl="1"/>
            <a:r>
              <a:rPr lang="en-US" dirty="0"/>
              <a:t>8 character maximum</a:t>
            </a:r>
          </a:p>
          <a:p>
            <a:pPr lvl="1"/>
            <a:r>
              <a:rPr lang="en-US" dirty="0"/>
              <a:t>No numbers; only alpha</a:t>
            </a:r>
          </a:p>
          <a:p>
            <a:pPr lvl="1"/>
            <a:r>
              <a:rPr lang="en-US" dirty="0"/>
              <a:t>Some compilation of your name</a:t>
            </a:r>
          </a:p>
          <a:p>
            <a:r>
              <a:rPr lang="en-US" dirty="0"/>
              <a:t>Password</a:t>
            </a:r>
          </a:p>
          <a:p>
            <a:pPr lvl="1"/>
            <a:r>
              <a:rPr lang="en-US" dirty="0"/>
              <a:t>8 character minimum</a:t>
            </a:r>
          </a:p>
          <a:p>
            <a:pPr lvl="1"/>
            <a:r>
              <a:rPr lang="en-US" dirty="0"/>
              <a:t>1 UPPER CASE</a:t>
            </a:r>
          </a:p>
          <a:p>
            <a:pPr lvl="1"/>
            <a:r>
              <a:rPr lang="en-US" dirty="0"/>
              <a:t>1 lower case</a:t>
            </a:r>
          </a:p>
          <a:p>
            <a:pPr lvl="1"/>
            <a:r>
              <a:rPr lang="en-US" dirty="0"/>
              <a:t>1 number</a:t>
            </a:r>
          </a:p>
          <a:p>
            <a:pPr lvl="1"/>
            <a:r>
              <a:rPr lang="en-US" dirty="0"/>
              <a:t>1 special character</a:t>
            </a:r>
          </a:p>
          <a:p>
            <a:r>
              <a:rPr lang="en-US" dirty="0"/>
              <a:t>Not allowed</a:t>
            </a:r>
          </a:p>
          <a:p>
            <a:pPr lvl="1"/>
            <a:r>
              <a:rPr lang="en-US" dirty="0"/>
              <a:t>Parts of your usernames</a:t>
            </a:r>
          </a:p>
          <a:p>
            <a:pPr lvl="1"/>
            <a:r>
              <a:rPr lang="en-US" dirty="0"/>
              <a:t>Common Name</a:t>
            </a:r>
          </a:p>
          <a:p>
            <a:pPr lvl="1"/>
            <a:r>
              <a:rPr lang="en-US" dirty="0"/>
              <a:t>Identifiable words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1C93C-5050-FC42-8F10-D22D4F119D13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827928" y="1650199"/>
            <a:ext cx="5218334" cy="34163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72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Never share your password!</a:t>
            </a:r>
          </a:p>
        </p:txBody>
      </p:sp>
    </p:spTree>
    <p:extLst>
      <p:ext uri="{BB962C8B-B14F-4D97-AF65-F5344CB8AC3E}">
        <p14:creationId xmlns:p14="http://schemas.microsoft.com/office/powerpoint/2010/main" val="17514023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Accounts Continued…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1893" y="966055"/>
            <a:ext cx="4898238" cy="5016104"/>
          </a:xfr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txBody>
          <a:bodyPr>
            <a:noAutofit/>
          </a:bodyPr>
          <a:lstStyle/>
          <a:p>
            <a:r>
              <a:rPr lang="en-US" sz="3000" dirty="0"/>
              <a:t>Central Authentication</a:t>
            </a:r>
          </a:p>
          <a:p>
            <a:pPr marL="0" indent="0">
              <a:buNone/>
            </a:pPr>
            <a:endParaRPr lang="en-US" sz="3000" dirty="0"/>
          </a:p>
          <a:p>
            <a:pPr lvl="1"/>
            <a:r>
              <a:rPr lang="en-US" sz="3000" dirty="0"/>
              <a:t>NIS (Unix/Linux)</a:t>
            </a:r>
          </a:p>
          <a:p>
            <a:pPr marL="457200" lvl="1" indent="0">
              <a:buNone/>
            </a:pPr>
            <a:endParaRPr lang="en-US" sz="3000" dirty="0"/>
          </a:p>
          <a:p>
            <a:pPr lvl="1"/>
            <a:r>
              <a:rPr lang="en-US" sz="3000" dirty="0"/>
              <a:t>Active Directory</a:t>
            </a:r>
          </a:p>
          <a:p>
            <a:pPr marL="914400" lvl="2" indent="0">
              <a:buNone/>
            </a:pPr>
            <a:r>
              <a:rPr lang="en-US" sz="3000" dirty="0"/>
              <a:t>(AD, jlab.org and cniads.jlab.org</a:t>
            </a:r>
          </a:p>
          <a:p>
            <a:pPr marL="914400" lvl="2" indent="0">
              <a:buNone/>
            </a:pPr>
            <a:endParaRPr lang="en-US" sz="3000" dirty="0"/>
          </a:p>
          <a:p>
            <a:pPr lvl="1"/>
            <a:r>
              <a:rPr lang="en-US" sz="3000" dirty="0"/>
              <a:t>Lightweight Directory Services (LDS)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1C93C-5050-FC42-8F10-D22D4F119D13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3"/>
          </p:nvPr>
        </p:nvSpPr>
        <p:spPr>
          <a:xfrm>
            <a:off x="5508435" y="966055"/>
            <a:ext cx="6566051" cy="5016104"/>
          </a:xfrm>
          <a:ln>
            <a:solidFill>
              <a:srgbClr val="C00000"/>
            </a:solidFill>
          </a:ln>
        </p:spPr>
        <p:txBody>
          <a:bodyPr>
            <a:normAutofit/>
          </a:bodyPr>
          <a:lstStyle/>
          <a:p>
            <a:r>
              <a:rPr lang="en-US" sz="2500" dirty="0"/>
              <a:t>Where can I use my CUE account?</a:t>
            </a:r>
          </a:p>
          <a:p>
            <a:pPr lvl="1"/>
            <a:r>
              <a:rPr lang="en-US" sz="2500" dirty="0"/>
              <a:t>Linux, Windows, OS X computers</a:t>
            </a:r>
          </a:p>
          <a:p>
            <a:pPr lvl="1"/>
            <a:r>
              <a:rPr lang="en-US" sz="2500" dirty="0"/>
              <a:t>JLab websites</a:t>
            </a:r>
          </a:p>
          <a:p>
            <a:pPr lvl="1"/>
            <a:r>
              <a:rPr lang="en-US" sz="2500" dirty="0"/>
              <a:t>MIS Applications</a:t>
            </a:r>
          </a:p>
          <a:p>
            <a:pPr lvl="1"/>
            <a:r>
              <a:rPr lang="en-US" sz="2500" dirty="0"/>
              <a:t>Wikis</a:t>
            </a:r>
          </a:p>
          <a:p>
            <a:pPr lvl="1"/>
            <a:r>
              <a:rPr lang="en-US" sz="2500" dirty="0"/>
              <a:t>Web servers or Drupal sites</a:t>
            </a:r>
          </a:p>
          <a:p>
            <a:pPr lvl="1"/>
            <a:r>
              <a:rPr lang="en-US" sz="2500" dirty="0"/>
              <a:t>Public machines</a:t>
            </a:r>
          </a:p>
          <a:p>
            <a:pPr lvl="1"/>
            <a:r>
              <a:rPr lang="en-US" sz="2500" dirty="0"/>
              <a:t>Email (webmail.jlab.org), IMAP, SMTP</a:t>
            </a:r>
          </a:p>
          <a:p>
            <a:pPr lvl="1"/>
            <a:r>
              <a:rPr lang="en-US" sz="2500" dirty="0" err="1"/>
              <a:t>eduroam</a:t>
            </a:r>
            <a:r>
              <a:rPr lang="en-US" sz="2500" dirty="0"/>
              <a:t> (</a:t>
            </a:r>
            <a:r>
              <a:rPr lang="en-US" sz="2500" dirty="0" err="1"/>
              <a:t>WiFi</a:t>
            </a:r>
            <a:r>
              <a:rPr lang="en-US" sz="2500" dirty="0"/>
              <a:t>)</a:t>
            </a:r>
          </a:p>
          <a:p>
            <a:pPr lvl="1"/>
            <a:r>
              <a:rPr lang="en-US" sz="2500" dirty="0"/>
              <a:t>Virtual Desktop Infrastructure (VDI)</a:t>
            </a:r>
          </a:p>
          <a:p>
            <a:pPr lvl="1"/>
            <a:r>
              <a:rPr lang="en-US" sz="2500" dirty="0"/>
              <a:t>JLab Terminal Server (JLABTS)</a:t>
            </a:r>
          </a:p>
          <a:p>
            <a:pPr lvl="1"/>
            <a:r>
              <a:rPr lang="en-US" sz="2500" dirty="0"/>
              <a:t>Remote access</a:t>
            </a:r>
          </a:p>
        </p:txBody>
      </p:sp>
    </p:spTree>
    <p:extLst>
      <p:ext uri="{BB962C8B-B14F-4D97-AF65-F5344CB8AC3E}">
        <p14:creationId xmlns:p14="http://schemas.microsoft.com/office/powerpoint/2010/main" val="2608293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Email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1892" y="966055"/>
            <a:ext cx="4755019" cy="5381694"/>
          </a:xfrm>
        </p:spPr>
        <p:txBody>
          <a:bodyPr>
            <a:normAutofit/>
          </a:bodyPr>
          <a:lstStyle/>
          <a:p>
            <a:r>
              <a:rPr lang="en-US" sz="2500" dirty="0"/>
              <a:t>To Who?</a:t>
            </a:r>
          </a:p>
          <a:p>
            <a:pPr lvl="1"/>
            <a:r>
              <a:rPr lang="en-US" sz="2500" dirty="0"/>
              <a:t>username@jlab.org</a:t>
            </a:r>
          </a:p>
          <a:p>
            <a:pPr lvl="1"/>
            <a:r>
              <a:rPr lang="en-US" sz="2500"/>
              <a:t>First.Lastname@jlab.org</a:t>
            </a:r>
            <a:endParaRPr lang="en-US" sz="2500" dirty="0"/>
          </a:p>
          <a:p>
            <a:r>
              <a:rPr lang="en-US" sz="2500" dirty="0"/>
              <a:t>Email Clients</a:t>
            </a:r>
          </a:p>
          <a:p>
            <a:pPr lvl="1"/>
            <a:r>
              <a:rPr lang="en-US" sz="2500" dirty="0" err="1"/>
              <a:t>SquirrelMail</a:t>
            </a:r>
            <a:r>
              <a:rPr lang="en-US" sz="2500" dirty="0"/>
              <a:t> – webmail.jlab.org</a:t>
            </a:r>
          </a:p>
          <a:p>
            <a:pPr lvl="1"/>
            <a:r>
              <a:rPr lang="en-US" sz="2500" dirty="0"/>
              <a:t>Thunderbird</a:t>
            </a:r>
          </a:p>
          <a:p>
            <a:pPr lvl="1"/>
            <a:r>
              <a:rPr lang="en-US" sz="2500" dirty="0"/>
              <a:t>Mac Mail</a:t>
            </a:r>
          </a:p>
          <a:p>
            <a:pPr lvl="1"/>
            <a:r>
              <a:rPr lang="en-US" sz="2500" dirty="0"/>
              <a:t>Pine</a:t>
            </a:r>
          </a:p>
          <a:p>
            <a:r>
              <a:rPr lang="en-US" sz="2700" dirty="0"/>
              <a:t>Mail Forward</a:t>
            </a:r>
          </a:p>
          <a:p>
            <a:pPr lvl="1"/>
            <a:r>
              <a:rPr lang="en-US" sz="2500" dirty="0"/>
              <a:t>Log into cc.jlab.org</a:t>
            </a:r>
          </a:p>
          <a:p>
            <a:pPr lvl="1"/>
            <a:r>
              <a:rPr lang="en-US" sz="2500" dirty="0"/>
              <a:t>Click on Mail Forward under WEB UTILITIES</a:t>
            </a:r>
          </a:p>
          <a:p>
            <a:pPr lvl="1"/>
            <a:endParaRPr lang="en-US" sz="25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1C93C-5050-FC42-8F10-D22D4F119D13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3"/>
          </p:nvPr>
        </p:nvSpPr>
        <p:spPr>
          <a:xfrm>
            <a:off x="7345685" y="966055"/>
            <a:ext cx="4643786" cy="5093222"/>
          </a:xfrm>
        </p:spPr>
        <p:txBody>
          <a:bodyPr>
            <a:noAutofit/>
          </a:bodyPr>
          <a:lstStyle/>
          <a:p>
            <a:r>
              <a:rPr lang="en-US" sz="2500" dirty="0"/>
              <a:t>Email Instructions:</a:t>
            </a:r>
          </a:p>
          <a:p>
            <a:pPr lvl="1"/>
            <a:r>
              <a:rPr lang="en-US" sz="2500" dirty="0">
                <a:hlinkClick r:id="rId2"/>
              </a:rPr>
              <a:t>https://cc.jlab.org/email</a:t>
            </a:r>
            <a:endParaRPr lang="en-US" sz="2500" dirty="0"/>
          </a:p>
          <a:p>
            <a:r>
              <a:rPr lang="en-US" sz="2700" dirty="0"/>
              <a:t>O365 – email &amp; calendar</a:t>
            </a:r>
          </a:p>
          <a:p>
            <a:pPr lvl="1"/>
            <a:r>
              <a:rPr lang="en-US" sz="2500" dirty="0"/>
              <a:t>JLab employees</a:t>
            </a:r>
          </a:p>
          <a:p>
            <a:pPr lvl="1"/>
            <a:r>
              <a:rPr lang="en-US" sz="2500" dirty="0"/>
              <a:t>Some Users</a:t>
            </a:r>
          </a:p>
          <a:p>
            <a:pPr lvl="1"/>
            <a:r>
              <a:rPr lang="en-US" sz="2500" dirty="0"/>
              <a:t>A few Contractors</a:t>
            </a:r>
          </a:p>
          <a:p>
            <a:r>
              <a:rPr lang="en-US" sz="2500" dirty="0" err="1"/>
              <a:t>Miscellanous</a:t>
            </a:r>
            <a:endParaRPr lang="en-US" sz="2500" dirty="0"/>
          </a:p>
          <a:p>
            <a:pPr lvl="1"/>
            <a:r>
              <a:rPr lang="en-US" sz="2500" dirty="0" err="1"/>
              <a:t>Proofpoint</a:t>
            </a:r>
            <a:r>
              <a:rPr lang="en-US" sz="2500" dirty="0"/>
              <a:t> for spam and phishing protection</a:t>
            </a:r>
          </a:p>
          <a:p>
            <a:pPr lvl="1"/>
            <a:r>
              <a:rPr lang="en-US" sz="2500" dirty="0"/>
              <a:t>Size Limitations – do not attach files bigger than </a:t>
            </a:r>
            <a:r>
              <a:rPr lang="en-US" sz="2800" dirty="0"/>
              <a:t>20MB</a:t>
            </a:r>
            <a:endParaRPr lang="en-US" sz="2500" dirty="0"/>
          </a:p>
        </p:txBody>
      </p:sp>
      <p:pic>
        <p:nvPicPr>
          <p:cNvPr id="11" name="Picture 10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5800" y="2313541"/>
            <a:ext cx="3419885" cy="3503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1316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Supported Operating Systems (OS)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1892" y="1085642"/>
            <a:ext cx="6976787" cy="5381694"/>
          </a:xfrm>
        </p:spPr>
        <p:txBody>
          <a:bodyPr>
            <a:normAutofit/>
          </a:bodyPr>
          <a:lstStyle/>
          <a:p>
            <a:r>
              <a:rPr lang="en-US" sz="3200" dirty="0"/>
              <a:t>What does supported mean?</a:t>
            </a:r>
          </a:p>
          <a:p>
            <a:pPr lvl="1"/>
            <a:r>
              <a:rPr lang="en-US" sz="3200" dirty="0"/>
              <a:t>JLab-owned systems</a:t>
            </a:r>
          </a:p>
          <a:p>
            <a:pPr lvl="1"/>
            <a:r>
              <a:rPr lang="en-US" sz="3200" dirty="0"/>
              <a:t>Windows 10</a:t>
            </a:r>
          </a:p>
          <a:p>
            <a:pPr lvl="1"/>
            <a:r>
              <a:rPr lang="en-US" sz="3200" dirty="0" err="1"/>
              <a:t>RedHat</a:t>
            </a:r>
            <a:r>
              <a:rPr lang="en-US" sz="3200" dirty="0"/>
              <a:t> Enterprise Linux (RHEL) 8, 7, and 6</a:t>
            </a:r>
          </a:p>
          <a:p>
            <a:pPr lvl="1"/>
            <a:r>
              <a:rPr lang="en-US" sz="3200" dirty="0"/>
              <a:t>Macintosh, OS X 10.14 &amp; 10.15 (Mojave &amp; Catalina)</a:t>
            </a:r>
          </a:p>
          <a:p>
            <a:pPr marL="457200" lvl="1" indent="0">
              <a:buNone/>
            </a:pPr>
            <a:endParaRPr lang="en-US" sz="3200" dirty="0"/>
          </a:p>
          <a:p>
            <a:r>
              <a:rPr lang="en-US" sz="3200" dirty="0"/>
              <a:t>What about other OS or non JLab-owned systems?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1C93C-5050-FC42-8F10-D22D4F119D13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51" t="11312" r="7195" b="9876"/>
          <a:stretch/>
        </p:blipFill>
        <p:spPr>
          <a:xfrm>
            <a:off x="8945697" y="889365"/>
            <a:ext cx="2662742" cy="24761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175" b="23224"/>
          <a:stretch/>
        </p:blipFill>
        <p:spPr>
          <a:xfrm>
            <a:off x="7866043" y="3182859"/>
            <a:ext cx="3539169" cy="1684671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920"/>
          <a:stretch/>
        </p:blipFill>
        <p:spPr>
          <a:xfrm>
            <a:off x="7895953" y="4867529"/>
            <a:ext cx="3509259" cy="1266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9496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 System Shares (Network File Systems – NFS)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57320" y="966055"/>
            <a:ext cx="7295981" cy="5381694"/>
          </a:xfrm>
        </p:spPr>
        <p:txBody>
          <a:bodyPr>
            <a:noAutofit/>
          </a:bodyPr>
          <a:lstStyle/>
          <a:p>
            <a:r>
              <a:rPr lang="en-US" sz="2300" dirty="0"/>
              <a:t>Home</a:t>
            </a:r>
          </a:p>
          <a:p>
            <a:pPr lvl="1"/>
            <a:r>
              <a:rPr lang="en-US" sz="2300" dirty="0"/>
              <a:t>/home/username, J: drive, //</a:t>
            </a:r>
            <a:r>
              <a:rPr lang="en-US" sz="2300" dirty="0" err="1"/>
              <a:t>jlabhome</a:t>
            </a:r>
            <a:endParaRPr lang="en-US" sz="2300" dirty="0"/>
          </a:p>
          <a:p>
            <a:pPr lvl="1"/>
            <a:r>
              <a:rPr lang="en-US" sz="2300" dirty="0"/>
              <a:t>Personal space with 2GB default</a:t>
            </a:r>
          </a:p>
          <a:p>
            <a:r>
              <a:rPr lang="en-US" sz="2300" dirty="0"/>
              <a:t>Group</a:t>
            </a:r>
          </a:p>
          <a:p>
            <a:pPr lvl="1"/>
            <a:r>
              <a:rPr lang="en-US" sz="2300" dirty="0"/>
              <a:t>/group, O: drive, //</a:t>
            </a:r>
            <a:r>
              <a:rPr lang="en-US" sz="2300" dirty="0" err="1"/>
              <a:t>jlabgrp</a:t>
            </a:r>
            <a:r>
              <a:rPr lang="en-US" sz="2300" dirty="0"/>
              <a:t> (Open Science)</a:t>
            </a:r>
          </a:p>
          <a:p>
            <a:pPr lvl="1"/>
            <a:r>
              <a:rPr lang="en-US" sz="2300" dirty="0">
                <a:solidFill>
                  <a:srgbClr val="C00000"/>
                </a:solidFill>
              </a:rPr>
              <a:t>/</a:t>
            </a:r>
            <a:r>
              <a:rPr lang="en-US" sz="2300" dirty="0" err="1">
                <a:solidFill>
                  <a:srgbClr val="C00000"/>
                </a:solidFill>
              </a:rPr>
              <a:t>sgroup</a:t>
            </a:r>
            <a:r>
              <a:rPr lang="en-US" sz="2300" dirty="0">
                <a:solidFill>
                  <a:srgbClr val="C00000"/>
                </a:solidFill>
              </a:rPr>
              <a:t>, M: drive, //</a:t>
            </a:r>
            <a:r>
              <a:rPr lang="en-US" sz="2300" dirty="0" err="1">
                <a:solidFill>
                  <a:srgbClr val="C00000"/>
                </a:solidFill>
              </a:rPr>
              <a:t>jlabsgrp</a:t>
            </a:r>
            <a:r>
              <a:rPr lang="en-US" sz="2300" dirty="0"/>
              <a:t> (Management &amp; Operations, M&amp;O)</a:t>
            </a:r>
          </a:p>
          <a:p>
            <a:pPr lvl="2"/>
            <a:r>
              <a:rPr lang="en-US" sz="2100" dirty="0">
                <a:solidFill>
                  <a:srgbClr val="C00000"/>
                </a:solidFill>
              </a:rPr>
              <a:t>Multi-factor Authentication (MFA) Required</a:t>
            </a:r>
          </a:p>
          <a:p>
            <a:pPr lvl="1"/>
            <a:r>
              <a:rPr lang="en-US" sz="2300" dirty="0"/>
              <a:t>Controlled by group membership</a:t>
            </a:r>
          </a:p>
          <a:p>
            <a:pPr lvl="1"/>
            <a:r>
              <a:rPr lang="en-US" sz="2300" dirty="0"/>
              <a:t>Request access by emailing helpdesk@jlab.org</a:t>
            </a:r>
          </a:p>
          <a:p>
            <a:r>
              <a:rPr lang="en-US" sz="2300" dirty="0"/>
              <a:t>Site</a:t>
            </a:r>
          </a:p>
          <a:p>
            <a:pPr lvl="1"/>
            <a:r>
              <a:rPr lang="en-US" sz="2300" dirty="0"/>
              <a:t>/site, K: drive, //</a:t>
            </a:r>
            <a:r>
              <a:rPr lang="en-US" sz="2300" dirty="0" err="1"/>
              <a:t>jlabsite</a:t>
            </a:r>
            <a:endParaRPr lang="en-US" sz="2300" dirty="0"/>
          </a:p>
          <a:p>
            <a:pPr lvl="1"/>
            <a:r>
              <a:rPr lang="en-US" sz="2300" dirty="0"/>
              <a:t>Access open to all JLab users</a:t>
            </a:r>
          </a:p>
          <a:p>
            <a:pPr lvl="1"/>
            <a:r>
              <a:rPr lang="en-US" sz="2300" dirty="0"/>
              <a:t>Contains cross platform utilities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1C93C-5050-FC42-8F10-D22D4F119D13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9" name="Picture Placeholder 8" descr="Image result for file sharing"/>
          <p:cNvPicPr>
            <a:picLocks noGrp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59" b="1959"/>
          <a:stretch>
            <a:fillRect/>
          </a:stretch>
        </p:blipFill>
        <p:spPr bwMode="auto">
          <a:prstGeom prst="rect">
            <a:avLst/>
          </a:prstGeom>
          <a:noFill/>
          <a:ln>
            <a:noFill/>
          </a:ln>
        </p:spPr>
      </p:pic>
      <p:pic>
        <p:nvPicPr>
          <p:cNvPr id="10" name="Picture Placeholder 9" descr="Related image"/>
          <p:cNvPicPr>
            <a:picLocks noGrp="1"/>
          </p:cNvPicPr>
          <p:nvPr>
            <p:ph type="pic" sz="quarter" idx="15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91" b="7291"/>
          <a:stretch/>
        </p:blipFill>
        <p:spPr bwMode="auto"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4344936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1C93C-5050-FC42-8F10-D22D4F119D13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6"/>
          </p:nvPr>
        </p:nvSpPr>
        <p:spPr>
          <a:xfrm>
            <a:off x="411892" y="3008308"/>
            <a:ext cx="4402480" cy="344553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Apps</a:t>
            </a:r>
          </a:p>
          <a:p>
            <a:pPr lvl="1"/>
            <a:r>
              <a:rPr lang="en-US" dirty="0"/>
              <a:t>Operating System (OS) specific repository</a:t>
            </a:r>
          </a:p>
          <a:p>
            <a:pPr lvl="1"/>
            <a:r>
              <a:rPr lang="en-US" dirty="0"/>
              <a:t>You can run apps directly from here</a:t>
            </a:r>
          </a:p>
          <a:p>
            <a:pPr lvl="1"/>
            <a:r>
              <a:rPr lang="en-US" dirty="0"/>
              <a:t>Windows installable apps</a:t>
            </a:r>
          </a:p>
          <a:p>
            <a:pPr lvl="2"/>
            <a:r>
              <a:rPr lang="en-US" dirty="0"/>
              <a:t>\\jlabwin\SW_Dist\User Apps</a:t>
            </a:r>
          </a:p>
          <a:p>
            <a:r>
              <a:rPr lang="en-US" dirty="0"/>
              <a:t>Scratch</a:t>
            </a:r>
          </a:p>
          <a:p>
            <a:pPr lvl="1"/>
            <a:r>
              <a:rPr lang="en-US" u="sng" dirty="0"/>
              <a:t>Temporary</a:t>
            </a:r>
            <a:r>
              <a:rPr lang="en-US" dirty="0"/>
              <a:t> storage area</a:t>
            </a:r>
          </a:p>
          <a:p>
            <a:pPr lvl="1"/>
            <a:r>
              <a:rPr lang="en-US" dirty="0"/>
              <a:t>/scratch/username, \\jlabscr\scratch, //</a:t>
            </a:r>
            <a:r>
              <a:rPr lang="en-US" dirty="0" err="1"/>
              <a:t>jlabscr</a:t>
            </a:r>
            <a:r>
              <a:rPr lang="en-US" dirty="0"/>
              <a:t>/scratch/username</a:t>
            </a:r>
          </a:p>
          <a:p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File Systems (NFS) Continued…</a:t>
            </a:r>
          </a:p>
        </p:txBody>
      </p:sp>
      <p:pic>
        <p:nvPicPr>
          <p:cNvPr id="11" name="Picture 10" descr="Image result for file shari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958" y="834078"/>
            <a:ext cx="5067759" cy="2068181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Content Placeholder 7"/>
          <p:cNvSpPr>
            <a:spLocks noGrp="1"/>
          </p:cNvSpPr>
          <p:nvPr>
            <p:ph idx="16"/>
          </p:nvPr>
        </p:nvSpPr>
        <p:spPr>
          <a:xfrm>
            <a:off x="4925123" y="3008308"/>
            <a:ext cx="7266877" cy="3502071"/>
          </a:xfrm>
        </p:spPr>
        <p:txBody>
          <a:bodyPr>
            <a:normAutofit/>
          </a:bodyPr>
          <a:lstStyle/>
          <a:p>
            <a:r>
              <a:rPr lang="en-US" dirty="0"/>
              <a:t>User Web</a:t>
            </a:r>
          </a:p>
          <a:p>
            <a:pPr lvl="1"/>
            <a:r>
              <a:rPr lang="en-US" dirty="0"/>
              <a:t>Must apply for </a:t>
            </a:r>
            <a:r>
              <a:rPr lang="en-US" dirty="0" err="1"/>
              <a:t>userweb</a:t>
            </a:r>
            <a:r>
              <a:rPr lang="en-US" dirty="0"/>
              <a:t> space with Sponsor approval</a:t>
            </a:r>
          </a:p>
          <a:p>
            <a:pPr lvl="1"/>
            <a:r>
              <a:rPr lang="en-US" dirty="0"/>
              <a:t>2GB web area that’s public by default</a:t>
            </a:r>
          </a:p>
          <a:p>
            <a:pPr lvl="1"/>
            <a:r>
              <a:rPr lang="en-US" dirty="0"/>
              <a:t>Linux – /</a:t>
            </a:r>
            <a:r>
              <a:rPr lang="en-US" dirty="0" err="1"/>
              <a:t>userweb</a:t>
            </a:r>
            <a:r>
              <a:rPr lang="en-US" dirty="0"/>
              <a:t>/username/</a:t>
            </a:r>
            <a:r>
              <a:rPr lang="en-US" dirty="0" err="1"/>
              <a:t>public_html</a:t>
            </a:r>
            <a:endParaRPr lang="en-US" dirty="0"/>
          </a:p>
          <a:p>
            <a:pPr lvl="1"/>
            <a:r>
              <a:rPr lang="en-US" dirty="0"/>
              <a:t>Windows:</a:t>
            </a:r>
          </a:p>
          <a:p>
            <a:pPr marL="457200" lvl="1" indent="0">
              <a:buNone/>
            </a:pPr>
            <a:r>
              <a:rPr lang="en-US" sz="2000" dirty="0"/>
              <a:t>    \\jlabwin\userweb\username\public_html</a:t>
            </a:r>
          </a:p>
          <a:p>
            <a:pPr lvl="1"/>
            <a:r>
              <a:rPr lang="en-US" dirty="0"/>
              <a:t>Macintosh smb://jlabwin.jlab.org/userweb/username/public_html</a:t>
            </a:r>
          </a:p>
          <a:p>
            <a:r>
              <a:rPr lang="en-US" u="sng" dirty="0">
                <a:solidFill>
                  <a:srgbClr val="FF0000"/>
                </a:solidFill>
              </a:rPr>
              <a:t>https://userweb.jlab.org/username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40098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286" y="240539"/>
            <a:ext cx="11285837" cy="487490"/>
          </a:xfrm>
        </p:spPr>
        <p:txBody>
          <a:bodyPr/>
          <a:lstStyle/>
          <a:p>
            <a:r>
              <a:rPr lang="en-US" dirty="0"/>
              <a:t>Networking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25200" y="1854981"/>
            <a:ext cx="5572529" cy="4426473"/>
          </a:xfrm>
        </p:spPr>
        <p:txBody>
          <a:bodyPr>
            <a:noAutofit/>
          </a:bodyPr>
          <a:lstStyle/>
          <a:p>
            <a:r>
              <a:rPr lang="en-US" dirty="0"/>
              <a:t>Wireless</a:t>
            </a:r>
          </a:p>
          <a:p>
            <a:pPr lvl="1"/>
            <a:r>
              <a:rPr lang="en-US" sz="2200" dirty="0"/>
              <a:t>SSID</a:t>
            </a:r>
          </a:p>
          <a:p>
            <a:pPr lvl="2"/>
            <a:r>
              <a:rPr lang="en-US" sz="2200" dirty="0" err="1"/>
              <a:t>jlab</a:t>
            </a:r>
            <a:r>
              <a:rPr lang="en-US" sz="2200" dirty="0"/>
              <a:t> – username &amp; password</a:t>
            </a:r>
          </a:p>
          <a:p>
            <a:pPr lvl="2"/>
            <a:r>
              <a:rPr lang="en-US" sz="2200" dirty="0" err="1"/>
              <a:t>jlab_guest</a:t>
            </a:r>
            <a:r>
              <a:rPr lang="en-US" sz="2200" dirty="0"/>
              <a:t> – no username &amp; password</a:t>
            </a:r>
          </a:p>
          <a:p>
            <a:pPr lvl="2"/>
            <a:r>
              <a:rPr lang="en-US" sz="2200" dirty="0" err="1"/>
              <a:t>eduroam</a:t>
            </a:r>
            <a:r>
              <a:rPr lang="en-US" sz="2200" dirty="0"/>
              <a:t> – academic account</a:t>
            </a:r>
          </a:p>
          <a:p>
            <a:pPr lvl="1"/>
            <a:r>
              <a:rPr lang="en-US" sz="2200" dirty="0"/>
              <a:t>Secure vs. Guest</a:t>
            </a:r>
          </a:p>
          <a:p>
            <a:pPr lvl="2"/>
            <a:r>
              <a:rPr lang="en-US" sz="2200" dirty="0"/>
              <a:t>JLab-owned machine – </a:t>
            </a:r>
            <a:r>
              <a:rPr lang="en-US" sz="2200" dirty="0" err="1"/>
              <a:t>jlab</a:t>
            </a:r>
            <a:endParaRPr lang="en-US" sz="2200" dirty="0"/>
          </a:p>
          <a:p>
            <a:pPr lvl="2"/>
            <a:r>
              <a:rPr lang="en-US" sz="2200" dirty="0"/>
              <a:t>Non JLab-owned machine – </a:t>
            </a:r>
            <a:r>
              <a:rPr lang="en-US" sz="2200" dirty="0" err="1"/>
              <a:t>jlab</a:t>
            </a:r>
            <a:r>
              <a:rPr lang="en-US" sz="2200" dirty="0"/>
              <a:t> or </a:t>
            </a:r>
            <a:r>
              <a:rPr lang="en-US" sz="2200" dirty="0" err="1"/>
              <a:t>jlab_guest</a:t>
            </a:r>
            <a:r>
              <a:rPr lang="en-US" sz="2200" dirty="0"/>
              <a:t> (both will give you a guest IP)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6"/>
          </p:nvPr>
        </p:nvSpPr>
        <p:spPr>
          <a:xfrm>
            <a:off x="307942" y="1854981"/>
            <a:ext cx="5572529" cy="2792298"/>
          </a:xfrm>
        </p:spPr>
        <p:txBody>
          <a:bodyPr/>
          <a:lstStyle/>
          <a:p>
            <a:r>
              <a:rPr lang="en-US" dirty="0"/>
              <a:t>Wired</a:t>
            </a:r>
          </a:p>
          <a:p>
            <a:pPr lvl="1"/>
            <a:r>
              <a:rPr lang="en-US" dirty="0"/>
              <a:t>Virtual Local Area Networks (VLANs)</a:t>
            </a:r>
          </a:p>
          <a:p>
            <a:pPr lvl="1"/>
            <a:r>
              <a:rPr lang="en-US" dirty="0"/>
              <a:t>Networks – Guests vs. JLab-managed</a:t>
            </a:r>
          </a:p>
          <a:p>
            <a:pPr lvl="1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1C93C-5050-FC42-8F10-D22D4F119D13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11" name="Picture Placeholder 10"/>
          <p:cNvPicPr>
            <a:picLocks noGrp="1" noChangeAspect="1"/>
          </p:cNvPicPr>
          <p:nvPr>
            <p:ph type="pic" sz="quarter" idx="17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99" r="6099"/>
          <a:stretch>
            <a:fillRect/>
          </a:stretch>
        </p:blipFill>
        <p:spPr>
          <a:xfrm>
            <a:off x="10266426" y="1406933"/>
            <a:ext cx="1676032" cy="1074170"/>
          </a:xfr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4298" y="3548693"/>
            <a:ext cx="2389741" cy="2389741"/>
          </a:xfrm>
          <a:prstGeom prst="rect">
            <a:avLst/>
          </a:prstGeom>
        </p:spPr>
      </p:pic>
      <p:sp>
        <p:nvSpPr>
          <p:cNvPr id="17" name="Content Placeholder 3"/>
          <p:cNvSpPr txBox="1">
            <a:spLocks/>
          </p:cNvSpPr>
          <p:nvPr/>
        </p:nvSpPr>
        <p:spPr>
          <a:xfrm>
            <a:off x="187286" y="958885"/>
            <a:ext cx="9992300" cy="8960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 baseline="0">
                <a:solidFill>
                  <a:schemeClr val="tx1"/>
                </a:solidFill>
                <a:latin typeface="Arial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PingFangSC-Regular" charset="-122"/>
              <a:buChar char="－"/>
              <a:defRPr sz="2000" kern="1200" baseline="0">
                <a:solidFill>
                  <a:schemeClr val="tx1"/>
                </a:solidFill>
                <a:latin typeface="Arial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kern="1200" baseline="0">
                <a:solidFill>
                  <a:schemeClr val="tx1"/>
                </a:solidFill>
                <a:latin typeface="Arial" charset="0"/>
                <a:ea typeface="+mn-ea"/>
                <a:cs typeface="Arial" panose="020B0604020202020204" pitchFamily="34" charset="0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PingFangSC-Regular" charset="-122"/>
              <a:buChar char="－"/>
              <a:defRPr sz="1600" kern="1200" baseline="0">
                <a:solidFill>
                  <a:schemeClr val="tx1"/>
                </a:solidFill>
                <a:latin typeface="Arial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400" kern="1200" baseline="0">
                <a:solidFill>
                  <a:schemeClr val="tx1"/>
                </a:solidFill>
                <a:latin typeface="Arial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u="sng" dirty="0">
                <a:solidFill>
                  <a:srgbClr val="C00000"/>
                </a:solidFill>
              </a:rPr>
              <a:t>Registration:</a:t>
            </a:r>
            <a:r>
              <a:rPr lang="en-US" dirty="0">
                <a:solidFill>
                  <a:srgbClr val="C00000"/>
                </a:solidFill>
              </a:rPr>
              <a:t>  Visit the IT Division Help Desk or Reggie – https://reggie.jlab.org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38340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JLab Colors">
      <a:dk1>
        <a:srgbClr val="000000"/>
      </a:dk1>
      <a:lt1>
        <a:srgbClr val="FFFFFF"/>
      </a:lt1>
      <a:dk2>
        <a:srgbClr val="5E5E5E"/>
      </a:dk2>
      <a:lt2>
        <a:srgbClr val="EAEAEA"/>
      </a:lt2>
      <a:accent1>
        <a:srgbClr val="BE1D1D"/>
      </a:accent1>
      <a:accent2>
        <a:srgbClr val="D5D5D5"/>
      </a:accent2>
      <a:accent3>
        <a:srgbClr val="C0C0C0"/>
      </a:accent3>
      <a:accent4>
        <a:srgbClr val="A9A9A9"/>
      </a:accent4>
      <a:accent5>
        <a:srgbClr val="929292"/>
      </a:accent5>
      <a:accent6>
        <a:srgbClr val="919191"/>
      </a:accent6>
      <a:hlink>
        <a:srgbClr val="941100"/>
      </a:hlink>
      <a:folHlink>
        <a:srgbClr val="C81B00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EB28AA59-C18E-FC4D-BD87-1D7964E0E4F6}" vid="{969E4A27-902D-3340-850E-95490CE2F52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JLabPowerPoint_widescreen</Template>
  <TotalTime>724</TotalTime>
  <Words>1006</Words>
  <Application>Microsoft Macintosh PowerPoint</Application>
  <PresentationFormat>Widescreen</PresentationFormat>
  <Paragraphs>219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PingFangSC-Regular</vt:lpstr>
      <vt:lpstr>.PingFangSC-Regular</vt:lpstr>
      <vt:lpstr>Arial</vt:lpstr>
      <vt:lpstr>Calibri</vt:lpstr>
      <vt:lpstr>Times New Roman</vt:lpstr>
      <vt:lpstr>Office Theme</vt:lpstr>
      <vt:lpstr>Jefferson Lab IT Division – Introduction to Computing</vt:lpstr>
      <vt:lpstr>IT Division Groups</vt:lpstr>
      <vt:lpstr>Computer Accounts</vt:lpstr>
      <vt:lpstr>Accounts Continued…</vt:lpstr>
      <vt:lpstr>Email</vt:lpstr>
      <vt:lpstr>Supported Operating Systems (OS)</vt:lpstr>
      <vt:lpstr>File System Shares (Network File Systems – NFS)</vt:lpstr>
      <vt:lpstr>Network File Systems (NFS) Continued…</vt:lpstr>
      <vt:lpstr>Networking</vt:lpstr>
      <vt:lpstr>Telecommunications</vt:lpstr>
      <vt:lpstr>Security</vt:lpstr>
      <vt:lpstr>Scientific Computing (SciComp)</vt:lpstr>
      <vt:lpstr>Physics Specific Software</vt:lpstr>
      <vt:lpstr>Questions?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Jefferson Lab IT Division  - Introduction to Computing</dc:title>
  <dc:creator>Jessica Perry</dc:creator>
  <cp:lastModifiedBy>Christopher Williamson</cp:lastModifiedBy>
  <cp:revision>95</cp:revision>
  <dcterms:created xsi:type="dcterms:W3CDTF">2019-05-28T17:14:18Z</dcterms:created>
  <dcterms:modified xsi:type="dcterms:W3CDTF">2020-07-24T18:40:46Z</dcterms:modified>
</cp:coreProperties>
</file>

<file path=docProps/thumbnail.jpeg>
</file>